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60" r:id="rId3"/>
    <p:sldId id="261" r:id="rId4"/>
    <p:sldId id="265" r:id="rId5"/>
    <p:sldId id="264" r:id="rId6"/>
    <p:sldId id="267" r:id="rId7"/>
    <p:sldId id="266" r:id="rId8"/>
    <p:sldId id="270" r:id="rId9"/>
    <p:sldId id="268" r:id="rId10"/>
    <p:sldId id="269" r:id="rId11"/>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600" autoAdjust="0"/>
  </p:normalViewPr>
  <p:slideViewPr>
    <p:cSldViewPr snapToGrid="0">
      <p:cViewPr>
        <p:scale>
          <a:sx n="66" d="100"/>
          <a:sy n="66" d="100"/>
        </p:scale>
        <p:origin x="2256" y="9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670B18-8597-41FF-ABD6-B5DF585009BC}" type="datetimeFigureOut">
              <a:rPr lang="es-CL" smtClean="0"/>
              <a:t>30/05/2016</a:t>
            </a:fld>
            <a:endParaRPr lang="es-C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1267F2-302A-455E-B0D5-5AF9EA7A4457}" type="slidenum">
              <a:rPr lang="es-CL" smtClean="0"/>
              <a:t>‹#›</a:t>
            </a:fld>
            <a:endParaRPr lang="es-CL"/>
          </a:p>
        </p:txBody>
      </p:sp>
    </p:spTree>
    <p:extLst>
      <p:ext uri="{BB962C8B-B14F-4D97-AF65-F5344CB8AC3E}">
        <p14:creationId xmlns:p14="http://schemas.microsoft.com/office/powerpoint/2010/main" val="418437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smtClean="0"/>
              <a:t>Empezaré por la motivación alrededor de este tema, el dominio del problema y algunas aplicaciones. Posteriormente explicar la problemática como tal y describir los datos y las hipótesis e intuiciones al respecto.</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1</a:t>
            </a:fld>
            <a:endParaRPr lang="es-CL"/>
          </a:p>
        </p:txBody>
      </p:sp>
    </p:spTree>
    <p:extLst>
      <p:ext uri="{BB962C8B-B14F-4D97-AF65-F5344CB8AC3E}">
        <p14:creationId xmlns:p14="http://schemas.microsoft.com/office/powerpoint/2010/main" val="3565303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smtClean="0"/>
              <a:t>Estas son algunas de las imágenes que permite capturar el </a:t>
            </a:r>
            <a:r>
              <a:rPr lang="es-CL" dirty="0" err="1" smtClean="0"/>
              <a:t>Mars</a:t>
            </a:r>
            <a:r>
              <a:rPr lang="es-CL" dirty="0" smtClean="0"/>
              <a:t> Express, las que se pueden traducir en mapas en tres dimensiones.</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2</a:t>
            </a:fld>
            <a:endParaRPr lang="es-CL"/>
          </a:p>
        </p:txBody>
      </p:sp>
    </p:spTree>
    <p:extLst>
      <p:ext uri="{BB962C8B-B14F-4D97-AF65-F5344CB8AC3E}">
        <p14:creationId xmlns:p14="http://schemas.microsoft.com/office/powerpoint/2010/main" val="389519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smtClean="0"/>
              <a:t>La problemática a resolver es predecir el consumo energético del satélite. Como se mencionó anteriormente, los sensores tienen rangos de operación. Dos de los sensores deben funcionar a -180°C y los otros 5 a 20°C. De aquí que el sistema de climatización de la nave tiene un gran consumo. Dicho sistema de climatización tiene 33 circuitos.</a:t>
            </a:r>
          </a:p>
          <a:p>
            <a:r>
              <a:rPr lang="es-CL" dirty="0" smtClean="0"/>
              <a:t>Lo que se busca es predecir como variará el consumo eléctrico en estos circuitos según el estado, la función y los comandos enviados a la nave, así como también las distintas características del entorno como la incidencia solar, eventos como eclipses y otros.</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3</a:t>
            </a:fld>
            <a:endParaRPr lang="es-CL"/>
          </a:p>
        </p:txBody>
      </p:sp>
    </p:spTree>
    <p:extLst>
      <p:ext uri="{BB962C8B-B14F-4D97-AF65-F5344CB8AC3E}">
        <p14:creationId xmlns:p14="http://schemas.microsoft.com/office/powerpoint/2010/main" val="952208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smtClean="0"/>
              <a:t>Para los datos de incidencia solar, al graficar para el primer año se puede apreciar que tiene cierta semejanza con la incidencia solar en la tierra, salvo algunas lagunas. Estas lagunas tienen relación con los datos anteriores de eclipses y otros.</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4</a:t>
            </a:fld>
            <a:endParaRPr lang="es-CL"/>
          </a:p>
        </p:txBody>
      </p:sp>
    </p:spTree>
    <p:extLst>
      <p:ext uri="{BB962C8B-B14F-4D97-AF65-F5344CB8AC3E}">
        <p14:creationId xmlns:p14="http://schemas.microsoft.com/office/powerpoint/2010/main" val="1076034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smtClean="0"/>
              <a:t>La metodología para abordar el problema será utilizar un algoritmo supervisado de clasificación para valores continuos. Los siguientes pasos serán hacer un </a:t>
            </a:r>
            <a:r>
              <a:rPr lang="es-CL" dirty="0" err="1" smtClean="0"/>
              <a:t>preprocesamiento</a:t>
            </a:r>
            <a:r>
              <a:rPr lang="es-CL" dirty="0" smtClean="0"/>
              <a:t> de los datos, identificar y transformar los valores de los pulsos de los comandos en zonas, eliminar el ruido de las mediciones, alinear las escalas de tiempo para que sea más clara las correlaciones e intentar conseguir un modelo con estas modificaciones. Luego ver los resultados y definir desde ahí las correcciones necesarias.</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5</a:t>
            </a:fld>
            <a:endParaRPr lang="es-CL"/>
          </a:p>
        </p:txBody>
      </p:sp>
    </p:spTree>
    <p:extLst>
      <p:ext uri="{BB962C8B-B14F-4D97-AF65-F5344CB8AC3E}">
        <p14:creationId xmlns:p14="http://schemas.microsoft.com/office/powerpoint/2010/main" val="3855875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smtClean="0"/>
              <a:t>La metodología para abordar el problema será utilizar un algoritmo supervisado de clasificación para valores continuos. Los siguientes pasos serán hacer un </a:t>
            </a:r>
            <a:r>
              <a:rPr lang="es-CL" dirty="0" err="1" smtClean="0"/>
              <a:t>preprocesamiento</a:t>
            </a:r>
            <a:r>
              <a:rPr lang="es-CL" dirty="0" smtClean="0"/>
              <a:t> de los datos, identificar y transformar los valores de los pulsos de los comandos en zonas, eliminar el ruido de las mediciones, alinear las escalas de tiempo para que sea más clara las correlaciones e intentar conseguir un modelo con estas modificaciones. Luego ver los resultados y definir desde ahí las correcciones necesarias.</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6</a:t>
            </a:fld>
            <a:endParaRPr lang="es-CL"/>
          </a:p>
        </p:txBody>
      </p:sp>
    </p:spTree>
    <p:extLst>
      <p:ext uri="{BB962C8B-B14F-4D97-AF65-F5344CB8AC3E}">
        <p14:creationId xmlns:p14="http://schemas.microsoft.com/office/powerpoint/2010/main" val="2151014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smtClean="0"/>
              <a:t>La metodología para abordar el problema será utilizar un algoritmo supervisado de clasificación para valores continuos. Los siguientes pasos serán hacer un </a:t>
            </a:r>
            <a:r>
              <a:rPr lang="es-CL" dirty="0" err="1" smtClean="0"/>
              <a:t>preprocesamiento</a:t>
            </a:r>
            <a:r>
              <a:rPr lang="es-CL" dirty="0" smtClean="0"/>
              <a:t> de los datos, identificar y transformar los valores de los pulsos de los comandos en zonas, eliminar el ruido de las mediciones, alinear las escalas de tiempo para que sea más clara las correlaciones e intentar conseguir un modelo con estas modificaciones. Luego ver los resultados y definir desde ahí las correcciones necesarias.</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7</a:t>
            </a:fld>
            <a:endParaRPr lang="es-CL"/>
          </a:p>
        </p:txBody>
      </p:sp>
    </p:spTree>
    <p:extLst>
      <p:ext uri="{BB962C8B-B14F-4D97-AF65-F5344CB8AC3E}">
        <p14:creationId xmlns:p14="http://schemas.microsoft.com/office/powerpoint/2010/main" val="2568585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s-C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s-CL"/>
          </a:p>
        </p:txBody>
      </p:sp>
      <p:sp>
        <p:nvSpPr>
          <p:cNvPr id="4" name="Date Placeholder 3"/>
          <p:cNvSpPr>
            <a:spLocks noGrp="1"/>
          </p:cNvSpPr>
          <p:nvPr>
            <p:ph type="dt" sz="half" idx="10"/>
          </p:nvPr>
        </p:nvSpPr>
        <p:spPr/>
        <p:txBody>
          <a:bodyPr/>
          <a:lstStyle/>
          <a:p>
            <a:fld id="{31A53897-628D-44DF-9261-9FB240C664FE}" type="datetimeFigureOut">
              <a:rPr lang="es-CL" smtClean="0"/>
              <a:t>30/05/2016</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3435988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C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4" name="Date Placeholder 3"/>
          <p:cNvSpPr>
            <a:spLocks noGrp="1"/>
          </p:cNvSpPr>
          <p:nvPr>
            <p:ph type="dt" sz="half" idx="10"/>
          </p:nvPr>
        </p:nvSpPr>
        <p:spPr/>
        <p:txBody>
          <a:bodyPr/>
          <a:lstStyle/>
          <a:p>
            <a:fld id="{31A53897-628D-44DF-9261-9FB240C664FE}" type="datetimeFigureOut">
              <a:rPr lang="es-CL" smtClean="0"/>
              <a:t>30/05/2016</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622004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s-C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4" name="Date Placeholder 3"/>
          <p:cNvSpPr>
            <a:spLocks noGrp="1"/>
          </p:cNvSpPr>
          <p:nvPr>
            <p:ph type="dt" sz="half" idx="10"/>
          </p:nvPr>
        </p:nvSpPr>
        <p:spPr/>
        <p:txBody>
          <a:bodyPr/>
          <a:lstStyle/>
          <a:p>
            <a:fld id="{31A53897-628D-44DF-9261-9FB240C664FE}" type="datetimeFigureOut">
              <a:rPr lang="es-CL" smtClean="0"/>
              <a:t>30/05/2016</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3327406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C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4" name="Date Placeholder 3"/>
          <p:cNvSpPr>
            <a:spLocks noGrp="1"/>
          </p:cNvSpPr>
          <p:nvPr>
            <p:ph type="dt" sz="half" idx="10"/>
          </p:nvPr>
        </p:nvSpPr>
        <p:spPr/>
        <p:txBody>
          <a:bodyPr/>
          <a:lstStyle/>
          <a:p>
            <a:fld id="{31A53897-628D-44DF-9261-9FB240C664FE}" type="datetimeFigureOut">
              <a:rPr lang="es-CL" smtClean="0"/>
              <a:t>30/05/2016</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3579010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s-C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A53897-628D-44DF-9261-9FB240C664FE}" type="datetimeFigureOut">
              <a:rPr lang="es-CL" smtClean="0"/>
              <a:t>30/05/2016</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898956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CL"/>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5" name="Date Placeholder 4"/>
          <p:cNvSpPr>
            <a:spLocks noGrp="1"/>
          </p:cNvSpPr>
          <p:nvPr>
            <p:ph type="dt" sz="half" idx="10"/>
          </p:nvPr>
        </p:nvSpPr>
        <p:spPr/>
        <p:txBody>
          <a:bodyPr/>
          <a:lstStyle/>
          <a:p>
            <a:fld id="{31A53897-628D-44DF-9261-9FB240C664FE}" type="datetimeFigureOut">
              <a:rPr lang="es-CL" smtClean="0"/>
              <a:t>30/05/2016</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3474563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s-C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7" name="Date Placeholder 6"/>
          <p:cNvSpPr>
            <a:spLocks noGrp="1"/>
          </p:cNvSpPr>
          <p:nvPr>
            <p:ph type="dt" sz="half" idx="10"/>
          </p:nvPr>
        </p:nvSpPr>
        <p:spPr/>
        <p:txBody>
          <a:bodyPr/>
          <a:lstStyle/>
          <a:p>
            <a:fld id="{31A53897-628D-44DF-9261-9FB240C664FE}" type="datetimeFigureOut">
              <a:rPr lang="es-CL" smtClean="0"/>
              <a:t>30/05/2016</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270676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CL"/>
          </a:p>
        </p:txBody>
      </p:sp>
      <p:sp>
        <p:nvSpPr>
          <p:cNvPr id="3" name="Date Placeholder 2"/>
          <p:cNvSpPr>
            <a:spLocks noGrp="1"/>
          </p:cNvSpPr>
          <p:nvPr>
            <p:ph type="dt" sz="half" idx="10"/>
          </p:nvPr>
        </p:nvSpPr>
        <p:spPr/>
        <p:txBody>
          <a:bodyPr/>
          <a:lstStyle/>
          <a:p>
            <a:fld id="{31A53897-628D-44DF-9261-9FB240C664FE}" type="datetimeFigureOut">
              <a:rPr lang="es-CL" smtClean="0"/>
              <a:t>30/05/2016</a:t>
            </a:fld>
            <a:endParaRPr lang="es-CL"/>
          </a:p>
        </p:txBody>
      </p:sp>
      <p:sp>
        <p:nvSpPr>
          <p:cNvPr id="4" name="Footer Placeholder 3"/>
          <p:cNvSpPr>
            <a:spLocks noGrp="1"/>
          </p:cNvSpPr>
          <p:nvPr>
            <p:ph type="ftr" sz="quarter" idx="11"/>
          </p:nvPr>
        </p:nvSpPr>
        <p:spPr/>
        <p:txBody>
          <a:bodyPr/>
          <a:lstStyle/>
          <a:p>
            <a:endParaRPr lang="es-CL"/>
          </a:p>
        </p:txBody>
      </p:sp>
      <p:sp>
        <p:nvSpPr>
          <p:cNvPr id="5" name="Slide Number Placeholder 4"/>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2054269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A53897-628D-44DF-9261-9FB240C664FE}" type="datetimeFigureOut">
              <a:rPr lang="es-CL" smtClean="0"/>
              <a:t>30/05/2016</a:t>
            </a:fld>
            <a:endParaRPr lang="es-CL"/>
          </a:p>
        </p:txBody>
      </p:sp>
      <p:sp>
        <p:nvSpPr>
          <p:cNvPr id="3" name="Footer Placeholder 2"/>
          <p:cNvSpPr>
            <a:spLocks noGrp="1"/>
          </p:cNvSpPr>
          <p:nvPr>
            <p:ph type="ftr" sz="quarter" idx="11"/>
          </p:nvPr>
        </p:nvSpPr>
        <p:spPr/>
        <p:txBody>
          <a:bodyPr/>
          <a:lstStyle/>
          <a:p>
            <a:endParaRPr lang="es-CL"/>
          </a:p>
        </p:txBody>
      </p:sp>
      <p:sp>
        <p:nvSpPr>
          <p:cNvPr id="4" name="Slide Number Placeholder 3"/>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3050254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C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A53897-628D-44DF-9261-9FB240C664FE}" type="datetimeFigureOut">
              <a:rPr lang="es-CL" smtClean="0"/>
              <a:t>30/05/2016</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3176833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C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A53897-628D-44DF-9261-9FB240C664FE}" type="datetimeFigureOut">
              <a:rPr lang="es-CL" smtClean="0"/>
              <a:t>30/05/2016</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1349855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s-C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A53897-628D-44DF-9261-9FB240C664FE}" type="datetimeFigureOut">
              <a:rPr lang="es-CL" smtClean="0"/>
              <a:t>30/05/2016</a:t>
            </a:fld>
            <a:endParaRPr lang="es-C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1929FF-679D-4A6F-87AE-037F24EB2A2A}" type="slidenum">
              <a:rPr lang="es-CL" smtClean="0"/>
              <a:t>‹#›</a:t>
            </a:fld>
            <a:endParaRPr lang="es-CL"/>
          </a:p>
        </p:txBody>
      </p:sp>
    </p:spTree>
    <p:extLst>
      <p:ext uri="{BB962C8B-B14F-4D97-AF65-F5344CB8AC3E}">
        <p14:creationId xmlns:p14="http://schemas.microsoft.com/office/powerpoint/2010/main" val="911557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lstStyle/>
          <a:p>
            <a:r>
              <a:rPr lang="es-CL" dirty="0" err="1" smtClean="0"/>
              <a:t>Mars</a:t>
            </a:r>
            <a:r>
              <a:rPr lang="es-CL" dirty="0" smtClean="0"/>
              <a:t> Express </a:t>
            </a:r>
            <a:r>
              <a:rPr lang="es-CL" dirty="0" err="1" smtClean="0"/>
              <a:t>Power</a:t>
            </a:r>
            <a:r>
              <a:rPr lang="es-CL" dirty="0" smtClean="0"/>
              <a:t> </a:t>
            </a:r>
            <a:r>
              <a:rPr lang="es-CL" dirty="0" err="1" smtClean="0"/>
              <a:t>Challenge</a:t>
            </a:r>
            <a:endParaRPr lang="es-CL" dirty="0"/>
          </a:p>
        </p:txBody>
      </p:sp>
      <p:sp>
        <p:nvSpPr>
          <p:cNvPr id="3" name="Subtitle 2"/>
          <p:cNvSpPr>
            <a:spLocks noGrp="1"/>
          </p:cNvSpPr>
          <p:nvPr>
            <p:ph type="subTitle" idx="1"/>
          </p:nvPr>
        </p:nvSpPr>
        <p:spPr/>
        <p:txBody>
          <a:bodyPr/>
          <a:lstStyle/>
          <a:p>
            <a:r>
              <a:rPr lang="es-CL" dirty="0" smtClean="0"/>
              <a:t>CC71Q - Introducción a la Minería de Datos</a:t>
            </a:r>
          </a:p>
          <a:p>
            <a:r>
              <a:rPr lang="es-CL" dirty="0" smtClean="0"/>
              <a:t>Gabriel De La Parra</a:t>
            </a:r>
          </a:p>
          <a:p>
            <a:r>
              <a:rPr lang="es-CL" dirty="0" smtClean="0"/>
              <a:t>30</a:t>
            </a:r>
            <a:r>
              <a:rPr lang="es-CL" dirty="0" smtClean="0"/>
              <a:t>.Mayo.2016</a:t>
            </a:r>
            <a:endParaRPr lang="es-CL" dirty="0"/>
          </a:p>
        </p:txBody>
      </p:sp>
    </p:spTree>
    <p:extLst>
      <p:ext uri="{BB962C8B-B14F-4D97-AF65-F5344CB8AC3E}">
        <p14:creationId xmlns:p14="http://schemas.microsoft.com/office/powerpoint/2010/main" val="39372975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7714"/>
            <a:ext cx="12192000" cy="6463308"/>
          </a:xfrm>
          <a:prstGeom prst="rect">
            <a:avLst/>
          </a:prstGeom>
        </p:spPr>
        <p:txBody>
          <a:bodyPr wrap="square">
            <a:spAutoFit/>
          </a:bodyPr>
          <a:lstStyle/>
          <a:p>
            <a:r>
              <a:rPr lang="es-CL" dirty="0">
                <a:solidFill>
                  <a:srgbClr val="008000"/>
                </a:solidFill>
                <a:highlight>
                  <a:srgbClr val="FFFFFF"/>
                </a:highlight>
              </a:rPr>
              <a:t>#Regresión</a:t>
            </a:r>
            <a:endParaRPr lang="es-CL" dirty="0">
              <a:solidFill>
                <a:srgbClr val="000000"/>
              </a:solidFill>
              <a:highlight>
                <a:srgbClr val="FFFFFF"/>
              </a:highlight>
            </a:endParaRPr>
          </a:p>
          <a:p>
            <a:r>
              <a:rPr lang="es-CL" dirty="0" err="1">
                <a:solidFill>
                  <a:srgbClr val="000000"/>
                </a:solidFill>
                <a:highlight>
                  <a:srgbClr val="FFFFFF"/>
                </a:highlight>
              </a:rPr>
              <a:t>rmseSum</a:t>
            </a:r>
            <a:r>
              <a:rPr lang="es-CL" dirty="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a:t>
            </a:r>
            <a:r>
              <a:rPr lang="es-CL" dirty="0">
                <a:solidFill>
                  <a:srgbClr val="FF8000"/>
                </a:solidFill>
                <a:highlight>
                  <a:srgbClr val="FFFFFF"/>
                </a:highlight>
              </a:rPr>
              <a:t>0</a:t>
            </a:r>
            <a:endParaRPr lang="es-CL" dirty="0">
              <a:solidFill>
                <a:srgbClr val="000000"/>
              </a:solidFill>
              <a:highlight>
                <a:srgbClr val="FFFFFF"/>
              </a:highlight>
            </a:endParaRPr>
          </a:p>
          <a:p>
            <a:r>
              <a:rPr lang="es-CL" b="1" dirty="0" err="1">
                <a:solidFill>
                  <a:srgbClr val="0000FF"/>
                </a:solidFill>
                <a:highlight>
                  <a:srgbClr val="FFFFFF"/>
                </a:highlight>
              </a:rPr>
              <a:t>for</a:t>
            </a:r>
            <a:r>
              <a:rPr lang="es-CL" b="1" dirty="0">
                <a:solidFill>
                  <a:srgbClr val="000080"/>
                </a:solidFill>
                <a:highlight>
                  <a:srgbClr val="FFFFFF"/>
                </a:highlight>
              </a:rPr>
              <a:t>(</a:t>
            </a:r>
            <a:r>
              <a:rPr lang="es-CL" dirty="0">
                <a:solidFill>
                  <a:srgbClr val="000000"/>
                </a:solidFill>
                <a:highlight>
                  <a:srgbClr val="FFFFFF"/>
                </a:highlight>
              </a:rPr>
              <a:t>i </a:t>
            </a:r>
            <a:r>
              <a:rPr lang="es-CL" b="1" dirty="0">
                <a:solidFill>
                  <a:srgbClr val="0000FF"/>
                </a:solidFill>
                <a:highlight>
                  <a:srgbClr val="FFFFFF"/>
                </a:highlight>
              </a:rPr>
              <a:t>in</a:t>
            </a:r>
            <a:r>
              <a:rPr lang="es-CL" dirty="0">
                <a:solidFill>
                  <a:srgbClr val="000000"/>
                </a:solidFill>
                <a:highlight>
                  <a:srgbClr val="FFFFFF"/>
                </a:highlight>
              </a:rPr>
              <a:t> </a:t>
            </a:r>
            <a:r>
              <a:rPr lang="es-CL" dirty="0">
                <a:solidFill>
                  <a:srgbClr val="FF8000"/>
                </a:solidFill>
                <a:highlight>
                  <a:srgbClr val="FFFFFF"/>
                </a:highlight>
              </a:rPr>
              <a:t>1</a:t>
            </a:r>
            <a:r>
              <a:rPr lang="es-CL" b="1" dirty="0">
                <a:solidFill>
                  <a:srgbClr val="000080"/>
                </a:solidFill>
                <a:highlight>
                  <a:srgbClr val="FFFFFF"/>
                </a:highlight>
              </a:rPr>
              <a:t>:</a:t>
            </a:r>
            <a:r>
              <a:rPr lang="es-CL" dirty="0">
                <a:solidFill>
                  <a:srgbClr val="FF8000"/>
                </a:solidFill>
                <a:highlight>
                  <a:srgbClr val="FFFFFF"/>
                </a:highlight>
              </a:rPr>
              <a:t>33</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 </a:t>
            </a:r>
            <a:r>
              <a:rPr lang="es-CL" dirty="0" smtClean="0">
                <a:solidFill>
                  <a:srgbClr val="000000"/>
                </a:solidFill>
                <a:highlight>
                  <a:srgbClr val="FFFFFF"/>
                </a:highlight>
              </a:rPr>
              <a:t> </a:t>
            </a:r>
            <a:r>
              <a:rPr lang="es-CL" dirty="0" err="1" smtClean="0">
                <a:solidFill>
                  <a:srgbClr val="000000"/>
                </a:solidFill>
                <a:highlight>
                  <a:srgbClr val="FFFFFF"/>
                </a:highlight>
              </a:rPr>
              <a:t>predictField</a:t>
            </a:r>
            <a:r>
              <a:rPr lang="es-CL" dirty="0" smtClean="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a:t>
            </a:r>
            <a:r>
              <a:rPr lang="es-CL" dirty="0" smtClean="0">
                <a:solidFill>
                  <a:srgbClr val="000000"/>
                </a:solidFill>
                <a:highlight>
                  <a:srgbClr val="FFFFFF"/>
                </a:highlight>
              </a:rPr>
              <a:t>i </a:t>
            </a:r>
            <a:r>
              <a:rPr lang="es-CL" dirty="0">
                <a:solidFill>
                  <a:srgbClr val="008000"/>
                </a:solidFill>
                <a:highlight>
                  <a:srgbClr val="FFFFFF"/>
                </a:highlight>
              </a:rPr>
              <a:t>#Campo a </a:t>
            </a:r>
            <a:r>
              <a:rPr lang="es-CL" dirty="0" smtClean="0">
                <a:solidFill>
                  <a:srgbClr val="008000"/>
                </a:solidFill>
                <a:highlight>
                  <a:srgbClr val="FFFFFF"/>
                </a:highlight>
              </a:rPr>
              <a:t>predecir</a:t>
            </a:r>
            <a:endParaRPr lang="es-CL" dirty="0">
              <a:solidFill>
                <a:srgbClr val="000000"/>
              </a:solidFill>
              <a:highlight>
                <a:srgbClr val="FFFFFF"/>
              </a:highlight>
            </a:endParaRPr>
          </a:p>
          <a:p>
            <a:r>
              <a:rPr lang="es-CL" dirty="0" smtClean="0">
                <a:solidFill>
                  <a:srgbClr val="000000"/>
                </a:solidFill>
                <a:highlight>
                  <a:srgbClr val="FFFFFF"/>
                </a:highlight>
              </a:rPr>
              <a:t>  </a:t>
            </a:r>
            <a:r>
              <a:rPr lang="es-CL" dirty="0" err="1" smtClean="0">
                <a:solidFill>
                  <a:srgbClr val="000000"/>
                </a:solidFill>
                <a:highlight>
                  <a:srgbClr val="FFFFFF"/>
                </a:highlight>
              </a:rPr>
              <a:t>predictCols</a:t>
            </a:r>
            <a:r>
              <a:rPr lang="es-CL" dirty="0" smtClean="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a:t>
            </a:r>
            <a:r>
              <a:rPr lang="es-CL" dirty="0" err="1">
                <a:solidFill>
                  <a:srgbClr val="8000FF"/>
                </a:solidFill>
                <a:highlight>
                  <a:srgbClr val="FFFFFF"/>
                </a:highlight>
              </a:rPr>
              <a:t>colnames</a:t>
            </a:r>
            <a:r>
              <a:rPr lang="es-CL" b="1" dirty="0">
                <a:solidFill>
                  <a:srgbClr val="000080"/>
                </a:solidFill>
                <a:highlight>
                  <a:srgbClr val="FFFFFF"/>
                </a:highlight>
              </a:rPr>
              <a:t>(</a:t>
            </a:r>
            <a:r>
              <a:rPr lang="es-CL" dirty="0">
                <a:solidFill>
                  <a:srgbClr val="000000"/>
                </a:solidFill>
                <a:highlight>
                  <a:srgbClr val="FFFFFF"/>
                </a:highlight>
              </a:rPr>
              <a:t>power1DT</a:t>
            </a:r>
            <a:r>
              <a:rPr lang="es-CL" b="1" dirty="0">
                <a:solidFill>
                  <a:srgbClr val="000080"/>
                </a:solidFill>
                <a:highlight>
                  <a:srgbClr val="FFFFFF"/>
                </a:highlight>
              </a:rPr>
              <a:t>[</a:t>
            </a:r>
            <a:r>
              <a:rPr lang="es-CL" dirty="0">
                <a:solidFill>
                  <a:srgbClr val="000000"/>
                </a:solidFill>
                <a:highlight>
                  <a:srgbClr val="FFFFFF"/>
                </a:highlight>
              </a:rPr>
              <a:t>,</a:t>
            </a:r>
            <a:r>
              <a:rPr lang="es-CL" b="1" dirty="0">
                <a:solidFill>
                  <a:srgbClr val="000080"/>
                </a:solidFill>
                <a:highlight>
                  <a:srgbClr val="FFFFFF"/>
                </a:highlight>
              </a:rPr>
              <a:t>-</a:t>
            </a:r>
            <a:r>
              <a:rPr lang="es-CL" dirty="0">
                <a:solidFill>
                  <a:srgbClr val="FF8000"/>
                </a:solidFill>
                <a:highlight>
                  <a:srgbClr val="FFFFFF"/>
                </a:highlight>
              </a:rPr>
              <a:t>1</a:t>
            </a:r>
            <a:r>
              <a:rPr lang="es-CL" b="1" dirty="0" smtClean="0">
                <a:solidFill>
                  <a:srgbClr val="000080"/>
                </a:solidFill>
                <a:highlight>
                  <a:srgbClr val="FFFFFF"/>
                </a:highlight>
              </a:rPr>
              <a:t>]) </a:t>
            </a:r>
            <a:r>
              <a:rPr lang="es-CL" dirty="0">
                <a:solidFill>
                  <a:srgbClr val="008000"/>
                </a:solidFill>
                <a:highlight>
                  <a:srgbClr val="FFFFFF"/>
                </a:highlight>
              </a:rPr>
              <a:t>#Columnas en juego</a:t>
            </a:r>
            <a:r>
              <a:rPr lang="es-CL" dirty="0" smtClean="0">
                <a:solidFill>
                  <a:srgbClr val="00800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  </a:t>
            </a:r>
            <a:r>
              <a:rPr lang="es-CL" dirty="0">
                <a:solidFill>
                  <a:srgbClr val="008000"/>
                </a:solidFill>
                <a:highlight>
                  <a:srgbClr val="FFFFFF"/>
                </a:highlight>
              </a:rPr>
              <a:t>#Set de entrenamiento y pruebas</a:t>
            </a:r>
            <a:endParaRPr lang="es-CL" dirty="0">
              <a:solidFill>
                <a:srgbClr val="000000"/>
              </a:solidFill>
              <a:highlight>
                <a:srgbClr val="FFFFFF"/>
              </a:highlight>
            </a:endParaRPr>
          </a:p>
          <a:p>
            <a:r>
              <a:rPr lang="es-CL" dirty="0">
                <a:solidFill>
                  <a:srgbClr val="000000"/>
                </a:solidFill>
                <a:highlight>
                  <a:srgbClr val="FFFFFF"/>
                </a:highlight>
              </a:rPr>
              <a:t>  </a:t>
            </a:r>
            <a:r>
              <a:rPr lang="es-CL" dirty="0" err="1">
                <a:solidFill>
                  <a:srgbClr val="000000"/>
                </a:solidFill>
                <a:highlight>
                  <a:srgbClr val="FFFFFF"/>
                </a:highlight>
              </a:rPr>
              <a:t>train</a:t>
            </a:r>
            <a:r>
              <a:rPr lang="es-CL" dirty="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power1DTHourMean</a:t>
            </a:r>
            <a:r>
              <a:rPr lang="es-CL" b="1" dirty="0">
                <a:solidFill>
                  <a:srgbClr val="000080"/>
                </a:solidFill>
                <a:highlight>
                  <a:srgbClr val="FFFFFF"/>
                </a:highlight>
              </a:rPr>
              <a:t>[</a:t>
            </a:r>
            <a:r>
              <a:rPr lang="es-CL" dirty="0">
                <a:solidFill>
                  <a:srgbClr val="FF8000"/>
                </a:solidFill>
                <a:highlight>
                  <a:srgbClr val="FFFFFF"/>
                </a:highlight>
              </a:rPr>
              <a:t>1</a:t>
            </a:r>
            <a:r>
              <a:rPr lang="es-CL" b="1" dirty="0">
                <a:solidFill>
                  <a:srgbClr val="000080"/>
                </a:solidFill>
                <a:highlight>
                  <a:srgbClr val="FFFFFF"/>
                </a:highlight>
              </a:rPr>
              <a:t>:</a:t>
            </a:r>
            <a:r>
              <a:rPr lang="es-CL" dirty="0">
                <a:solidFill>
                  <a:srgbClr val="FF8000"/>
                </a:solidFill>
                <a:highlight>
                  <a:srgbClr val="FFFFFF"/>
                </a:highlight>
              </a:rPr>
              <a:t>12000</a:t>
            </a:r>
            <a:r>
              <a:rPr lang="es-CL" dirty="0">
                <a:solidFill>
                  <a:srgbClr val="000000"/>
                </a:solidFill>
                <a:highlight>
                  <a:srgbClr val="FFFFFF"/>
                </a:highlight>
              </a:rPr>
              <a:t>,</a:t>
            </a:r>
            <a:r>
              <a:rPr lang="es-CL" b="1" dirty="0">
                <a:solidFill>
                  <a:srgbClr val="000080"/>
                </a:solidFill>
                <a:highlight>
                  <a:srgbClr val="FFFFFF"/>
                </a:highlight>
              </a:rPr>
              <a:t>-</a:t>
            </a:r>
            <a:r>
              <a:rPr lang="es-CL" dirty="0">
                <a:solidFill>
                  <a:srgbClr val="FF8000"/>
                </a:solidFill>
                <a:highlight>
                  <a:srgbClr val="FFFFFF"/>
                </a:highlight>
              </a:rPr>
              <a:t>1</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  test </a:t>
            </a:r>
            <a:r>
              <a:rPr lang="es-CL" b="1" dirty="0">
                <a:solidFill>
                  <a:srgbClr val="000080"/>
                </a:solidFill>
                <a:highlight>
                  <a:srgbClr val="FFFFFF"/>
                </a:highlight>
              </a:rPr>
              <a:t>&lt;-</a:t>
            </a:r>
            <a:r>
              <a:rPr lang="es-CL" dirty="0">
                <a:solidFill>
                  <a:srgbClr val="000000"/>
                </a:solidFill>
                <a:highlight>
                  <a:srgbClr val="FFFFFF"/>
                </a:highlight>
              </a:rPr>
              <a:t> power1DTHourMean</a:t>
            </a:r>
            <a:r>
              <a:rPr lang="es-CL" b="1" dirty="0">
                <a:solidFill>
                  <a:srgbClr val="000080"/>
                </a:solidFill>
                <a:highlight>
                  <a:srgbClr val="FFFFFF"/>
                </a:highlight>
              </a:rPr>
              <a:t>[</a:t>
            </a:r>
            <a:r>
              <a:rPr lang="es-CL" dirty="0">
                <a:solidFill>
                  <a:srgbClr val="FF8000"/>
                </a:solidFill>
                <a:highlight>
                  <a:srgbClr val="FFFFFF"/>
                </a:highlight>
              </a:rPr>
              <a:t>12001</a:t>
            </a:r>
            <a:r>
              <a:rPr lang="es-CL" b="1" dirty="0">
                <a:solidFill>
                  <a:srgbClr val="000080"/>
                </a:solidFill>
                <a:highlight>
                  <a:srgbClr val="FFFFFF"/>
                </a:highlight>
              </a:rPr>
              <a:t>:</a:t>
            </a:r>
            <a:r>
              <a:rPr lang="es-CL" dirty="0">
                <a:solidFill>
                  <a:srgbClr val="FF8000"/>
                </a:solidFill>
                <a:highlight>
                  <a:srgbClr val="FFFFFF"/>
                </a:highlight>
              </a:rPr>
              <a:t>16000</a:t>
            </a:r>
            <a:r>
              <a:rPr lang="es-CL" dirty="0">
                <a:solidFill>
                  <a:srgbClr val="000000"/>
                </a:solidFill>
                <a:highlight>
                  <a:srgbClr val="FFFFFF"/>
                </a:highlight>
              </a:rPr>
              <a:t>,</a:t>
            </a:r>
            <a:r>
              <a:rPr lang="es-CL" b="1" dirty="0">
                <a:solidFill>
                  <a:srgbClr val="000080"/>
                </a:solidFill>
                <a:highlight>
                  <a:srgbClr val="FFFFFF"/>
                </a:highlight>
              </a:rPr>
              <a:t>-</a:t>
            </a:r>
            <a:r>
              <a:rPr lang="es-CL" dirty="0">
                <a:solidFill>
                  <a:srgbClr val="FF8000"/>
                </a:solidFill>
                <a:highlight>
                  <a:srgbClr val="FFFFFF"/>
                </a:highlight>
              </a:rPr>
              <a:t>1</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 </a:t>
            </a:r>
            <a:r>
              <a:rPr lang="es-CL" dirty="0" smtClean="0">
                <a:solidFill>
                  <a:srgbClr val="000000"/>
                </a:solidFill>
                <a:highlight>
                  <a:srgbClr val="FFFFFF"/>
                </a:highlight>
              </a:rPr>
              <a:t> </a:t>
            </a:r>
            <a:r>
              <a:rPr lang="es-CL" dirty="0" err="1">
                <a:solidFill>
                  <a:srgbClr val="000000"/>
                </a:solidFill>
                <a:highlight>
                  <a:srgbClr val="FFFFFF"/>
                </a:highlight>
              </a:rPr>
              <a:t>colName</a:t>
            </a:r>
            <a:r>
              <a:rPr lang="es-CL" dirty="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a:t>
            </a:r>
            <a:r>
              <a:rPr lang="es-CL" dirty="0" err="1">
                <a:solidFill>
                  <a:srgbClr val="000000"/>
                </a:solidFill>
                <a:highlight>
                  <a:srgbClr val="FFFFFF"/>
                </a:highlight>
              </a:rPr>
              <a:t>predictCols</a:t>
            </a:r>
            <a:r>
              <a:rPr lang="es-CL" b="1" dirty="0">
                <a:solidFill>
                  <a:srgbClr val="000080"/>
                </a:solidFill>
                <a:highlight>
                  <a:srgbClr val="FFFFFF"/>
                </a:highlight>
              </a:rPr>
              <a:t>[</a:t>
            </a:r>
            <a:r>
              <a:rPr lang="es-CL" dirty="0" err="1">
                <a:solidFill>
                  <a:srgbClr val="000000"/>
                </a:solidFill>
                <a:highlight>
                  <a:srgbClr val="FFFFFF"/>
                </a:highlight>
              </a:rPr>
              <a:t>predictField</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  </a:t>
            </a:r>
            <a:r>
              <a:rPr lang="es-CL" dirty="0">
                <a:solidFill>
                  <a:srgbClr val="008000"/>
                </a:solidFill>
                <a:highlight>
                  <a:srgbClr val="FFFFFF"/>
                </a:highlight>
              </a:rPr>
              <a:t>#Entrenamiento:</a:t>
            </a:r>
            <a:endParaRPr lang="es-CL" dirty="0">
              <a:solidFill>
                <a:srgbClr val="000000"/>
              </a:solidFill>
              <a:highlight>
                <a:srgbClr val="FFFFFF"/>
              </a:highlight>
            </a:endParaRPr>
          </a:p>
          <a:p>
            <a:r>
              <a:rPr lang="es-CL" dirty="0">
                <a:solidFill>
                  <a:srgbClr val="000000"/>
                </a:solidFill>
                <a:highlight>
                  <a:srgbClr val="FFFFFF"/>
                </a:highlight>
              </a:rPr>
              <a:t>  </a:t>
            </a:r>
            <a:r>
              <a:rPr lang="es-CL" dirty="0" err="1">
                <a:solidFill>
                  <a:srgbClr val="8000FF"/>
                </a:solidFill>
                <a:highlight>
                  <a:srgbClr val="FFFFFF"/>
                </a:highlight>
              </a:rPr>
              <a:t>rf</a:t>
            </a:r>
            <a:r>
              <a:rPr lang="es-CL" dirty="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a:t>
            </a:r>
            <a:r>
              <a:rPr lang="es-CL" dirty="0" err="1">
                <a:solidFill>
                  <a:srgbClr val="000000"/>
                </a:solidFill>
                <a:highlight>
                  <a:srgbClr val="FFFFFF"/>
                </a:highlight>
              </a:rPr>
              <a:t>randomForest</a:t>
            </a:r>
            <a:r>
              <a:rPr lang="es-CL" b="1" dirty="0">
                <a:solidFill>
                  <a:srgbClr val="000080"/>
                </a:solidFill>
                <a:highlight>
                  <a:srgbClr val="FFFFFF"/>
                </a:highlight>
              </a:rPr>
              <a:t>(</a:t>
            </a:r>
            <a:r>
              <a:rPr lang="es-CL" dirty="0" err="1">
                <a:solidFill>
                  <a:srgbClr val="000000"/>
                </a:solidFill>
                <a:highlight>
                  <a:srgbClr val="FFFFFF"/>
                </a:highlight>
              </a:rPr>
              <a:t>as.formula</a:t>
            </a:r>
            <a:r>
              <a:rPr lang="es-CL" b="1" dirty="0">
                <a:solidFill>
                  <a:srgbClr val="000080"/>
                </a:solidFill>
                <a:highlight>
                  <a:srgbClr val="FFFFFF"/>
                </a:highlight>
              </a:rPr>
              <a:t>(</a:t>
            </a:r>
            <a:r>
              <a:rPr lang="es-CL" dirty="0">
                <a:solidFill>
                  <a:srgbClr val="8000FF"/>
                </a:solidFill>
                <a:highlight>
                  <a:srgbClr val="FFFFFF"/>
                </a:highlight>
              </a:rPr>
              <a:t>paste</a:t>
            </a:r>
            <a:r>
              <a:rPr lang="es-CL" b="1" dirty="0">
                <a:solidFill>
                  <a:srgbClr val="000080"/>
                </a:solidFill>
                <a:highlight>
                  <a:srgbClr val="FFFFFF"/>
                </a:highlight>
              </a:rPr>
              <a:t>(</a:t>
            </a:r>
            <a:r>
              <a:rPr lang="es-CL" dirty="0" err="1">
                <a:solidFill>
                  <a:srgbClr val="000000"/>
                </a:solidFill>
                <a:highlight>
                  <a:srgbClr val="FFFFFF"/>
                </a:highlight>
              </a:rPr>
              <a:t>colName</a:t>
            </a:r>
            <a:r>
              <a:rPr lang="es-CL" dirty="0">
                <a:solidFill>
                  <a:srgbClr val="000000"/>
                </a:solidFill>
                <a:highlight>
                  <a:srgbClr val="FFFFFF"/>
                </a:highlight>
              </a:rPr>
              <a:t>,</a:t>
            </a:r>
            <a:r>
              <a:rPr lang="es-CL" dirty="0">
                <a:solidFill>
                  <a:srgbClr val="808080"/>
                </a:solidFill>
                <a:highlight>
                  <a:srgbClr val="FFFFFF"/>
                </a:highlight>
              </a:rPr>
              <a:t>" ~ ."</a:t>
            </a:r>
            <a:r>
              <a:rPr lang="es-CL" b="1" dirty="0">
                <a:solidFill>
                  <a:srgbClr val="000080"/>
                </a:solidFill>
                <a:highlight>
                  <a:srgbClr val="FFFFFF"/>
                </a:highlight>
              </a:rPr>
              <a:t>))</a:t>
            </a:r>
            <a:r>
              <a:rPr lang="es-CL" dirty="0">
                <a:solidFill>
                  <a:srgbClr val="000000"/>
                </a:solidFill>
                <a:highlight>
                  <a:srgbClr val="FFFFFF"/>
                </a:highlight>
              </a:rPr>
              <a:t> ,</a:t>
            </a:r>
            <a:r>
              <a:rPr lang="es-CL" dirty="0">
                <a:solidFill>
                  <a:srgbClr val="8000FF"/>
                </a:solidFill>
                <a:highlight>
                  <a:srgbClr val="FFFFFF"/>
                </a:highlight>
              </a:rPr>
              <a:t>data</a:t>
            </a:r>
            <a:r>
              <a:rPr lang="es-CL" b="1" dirty="0">
                <a:solidFill>
                  <a:srgbClr val="000080"/>
                </a:solidFill>
                <a:highlight>
                  <a:srgbClr val="FFFFFF"/>
                </a:highlight>
              </a:rPr>
              <a:t>=</a:t>
            </a:r>
            <a:r>
              <a:rPr lang="es-CL" dirty="0" err="1">
                <a:solidFill>
                  <a:srgbClr val="000000"/>
                </a:solidFill>
                <a:highlight>
                  <a:srgbClr val="FFFFFF"/>
                </a:highlight>
              </a:rPr>
              <a:t>train</a:t>
            </a:r>
            <a:r>
              <a:rPr lang="es-CL" dirty="0">
                <a:solidFill>
                  <a:srgbClr val="000000"/>
                </a:solidFill>
                <a:highlight>
                  <a:srgbClr val="FFFFFF"/>
                </a:highlight>
              </a:rPr>
              <a:t>, </a:t>
            </a:r>
            <a:r>
              <a:rPr lang="es-CL" dirty="0" err="1">
                <a:solidFill>
                  <a:srgbClr val="000000"/>
                </a:solidFill>
                <a:highlight>
                  <a:srgbClr val="FFFFFF"/>
                </a:highlight>
              </a:rPr>
              <a:t>ntree</a:t>
            </a:r>
            <a:r>
              <a:rPr lang="es-CL" b="1" dirty="0">
                <a:solidFill>
                  <a:srgbClr val="000080"/>
                </a:solidFill>
                <a:highlight>
                  <a:srgbClr val="FFFFFF"/>
                </a:highlight>
              </a:rPr>
              <a:t>=</a:t>
            </a:r>
            <a:r>
              <a:rPr lang="es-CL" dirty="0">
                <a:solidFill>
                  <a:srgbClr val="FF8000"/>
                </a:solidFill>
                <a:highlight>
                  <a:srgbClr val="FFFFFF"/>
                </a:highlight>
              </a:rPr>
              <a:t>10</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  </a:t>
            </a:r>
            <a:r>
              <a:rPr lang="es-CL" dirty="0">
                <a:solidFill>
                  <a:srgbClr val="008000"/>
                </a:solidFill>
                <a:highlight>
                  <a:srgbClr val="FFFFFF"/>
                </a:highlight>
              </a:rPr>
              <a:t>#Prueba:</a:t>
            </a:r>
            <a:endParaRPr lang="es-CL" dirty="0">
              <a:solidFill>
                <a:srgbClr val="000000"/>
              </a:solidFill>
              <a:highlight>
                <a:srgbClr val="FFFFFF"/>
              </a:highlight>
            </a:endParaRPr>
          </a:p>
          <a:p>
            <a:r>
              <a:rPr lang="es-CL" dirty="0">
                <a:solidFill>
                  <a:srgbClr val="000000"/>
                </a:solidFill>
                <a:highlight>
                  <a:srgbClr val="FFFFFF"/>
                </a:highlight>
              </a:rPr>
              <a:t>  </a:t>
            </a:r>
            <a:r>
              <a:rPr lang="es-CL" dirty="0" err="1">
                <a:solidFill>
                  <a:srgbClr val="000000"/>
                </a:solidFill>
                <a:highlight>
                  <a:srgbClr val="FFFFFF"/>
                </a:highlight>
              </a:rPr>
              <a:t>predicted</a:t>
            </a:r>
            <a:r>
              <a:rPr lang="es-CL" dirty="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a:t>
            </a:r>
            <a:r>
              <a:rPr lang="es-CL" dirty="0" err="1">
                <a:solidFill>
                  <a:srgbClr val="8000FF"/>
                </a:solidFill>
                <a:highlight>
                  <a:srgbClr val="FFFFFF"/>
                </a:highlight>
              </a:rPr>
              <a:t>predict</a:t>
            </a:r>
            <a:r>
              <a:rPr lang="es-CL" b="1" dirty="0">
                <a:solidFill>
                  <a:srgbClr val="000080"/>
                </a:solidFill>
                <a:highlight>
                  <a:srgbClr val="FFFFFF"/>
                </a:highlight>
              </a:rPr>
              <a:t>(</a:t>
            </a:r>
            <a:r>
              <a:rPr lang="es-CL" dirty="0" err="1">
                <a:solidFill>
                  <a:srgbClr val="8000FF"/>
                </a:solidFill>
                <a:highlight>
                  <a:srgbClr val="FFFFFF"/>
                </a:highlight>
              </a:rPr>
              <a:t>rf</a:t>
            </a:r>
            <a:r>
              <a:rPr lang="es-CL" dirty="0">
                <a:solidFill>
                  <a:srgbClr val="000000"/>
                </a:solidFill>
                <a:highlight>
                  <a:srgbClr val="FFFFFF"/>
                </a:highlight>
              </a:rPr>
              <a:t>, test</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  </a:t>
            </a:r>
            <a:r>
              <a:rPr lang="es-CL" dirty="0" err="1">
                <a:solidFill>
                  <a:srgbClr val="000000"/>
                </a:solidFill>
                <a:highlight>
                  <a:srgbClr val="FFFFFF"/>
                </a:highlight>
              </a:rPr>
              <a:t>predCol</a:t>
            </a:r>
            <a:r>
              <a:rPr lang="es-CL" dirty="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test</a:t>
            </a:r>
            <a:r>
              <a:rPr lang="es-CL" b="1" dirty="0">
                <a:solidFill>
                  <a:srgbClr val="000080"/>
                </a:solidFill>
                <a:highlight>
                  <a:srgbClr val="FFFFFF"/>
                </a:highlight>
              </a:rPr>
              <a:t>[</a:t>
            </a:r>
            <a:r>
              <a:rPr lang="es-CL" dirty="0">
                <a:solidFill>
                  <a:srgbClr val="000000"/>
                </a:solidFill>
                <a:highlight>
                  <a:srgbClr val="FFFFFF"/>
                </a:highlight>
              </a:rPr>
              <a:t>,</a:t>
            </a:r>
            <a:r>
              <a:rPr lang="es-CL" dirty="0">
                <a:solidFill>
                  <a:srgbClr val="8000FF"/>
                </a:solidFill>
                <a:highlight>
                  <a:srgbClr val="FFFFFF"/>
                </a:highlight>
              </a:rPr>
              <a:t>c</a:t>
            </a:r>
            <a:r>
              <a:rPr lang="es-CL" b="1" dirty="0">
                <a:solidFill>
                  <a:srgbClr val="000080"/>
                </a:solidFill>
                <a:highlight>
                  <a:srgbClr val="FFFFFF"/>
                </a:highlight>
              </a:rPr>
              <a:t>(</a:t>
            </a:r>
            <a:r>
              <a:rPr lang="es-CL" dirty="0" err="1">
                <a:solidFill>
                  <a:srgbClr val="000000"/>
                </a:solidFill>
                <a:highlight>
                  <a:srgbClr val="FFFFFF"/>
                </a:highlight>
              </a:rPr>
              <a:t>colName</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  </a:t>
            </a:r>
            <a:r>
              <a:rPr lang="es-CL" dirty="0">
                <a:solidFill>
                  <a:srgbClr val="008000"/>
                </a:solidFill>
                <a:highlight>
                  <a:srgbClr val="FFFFFF"/>
                </a:highlight>
              </a:rPr>
              <a:t>#Medición error:</a:t>
            </a:r>
            <a:endParaRPr lang="es-CL" dirty="0">
              <a:solidFill>
                <a:srgbClr val="000000"/>
              </a:solidFill>
              <a:highlight>
                <a:srgbClr val="FFFFFF"/>
              </a:highlight>
            </a:endParaRPr>
          </a:p>
          <a:p>
            <a:r>
              <a:rPr lang="es-CL" dirty="0">
                <a:solidFill>
                  <a:srgbClr val="000000"/>
                </a:solidFill>
                <a:highlight>
                  <a:srgbClr val="FFFFFF"/>
                </a:highlight>
              </a:rPr>
              <a:t>  r2 </a:t>
            </a:r>
            <a:r>
              <a:rPr lang="es-CL" b="1" dirty="0">
                <a:solidFill>
                  <a:srgbClr val="000080"/>
                </a:solidFill>
                <a:highlight>
                  <a:srgbClr val="FFFFFF"/>
                </a:highlight>
              </a:rPr>
              <a:t>&lt;-</a:t>
            </a:r>
            <a:r>
              <a:rPr lang="es-CL" dirty="0">
                <a:solidFill>
                  <a:srgbClr val="000000"/>
                </a:solidFill>
                <a:highlight>
                  <a:srgbClr val="FFFFFF"/>
                </a:highlight>
              </a:rPr>
              <a:t> RMSE</a:t>
            </a:r>
            <a:r>
              <a:rPr lang="es-CL" b="1" dirty="0">
                <a:solidFill>
                  <a:srgbClr val="000080"/>
                </a:solidFill>
                <a:highlight>
                  <a:srgbClr val="FFFFFF"/>
                </a:highlight>
              </a:rPr>
              <a:t>(</a:t>
            </a:r>
            <a:r>
              <a:rPr lang="es-CL" dirty="0" err="1">
                <a:solidFill>
                  <a:srgbClr val="000000"/>
                </a:solidFill>
                <a:highlight>
                  <a:srgbClr val="FFFFFF"/>
                </a:highlight>
              </a:rPr>
              <a:t>predCol</a:t>
            </a:r>
            <a:r>
              <a:rPr lang="es-CL" dirty="0">
                <a:solidFill>
                  <a:srgbClr val="000000"/>
                </a:solidFill>
                <a:highlight>
                  <a:srgbClr val="FFFFFF"/>
                </a:highlight>
              </a:rPr>
              <a:t>, </a:t>
            </a:r>
            <a:r>
              <a:rPr lang="es-CL" dirty="0" err="1">
                <a:solidFill>
                  <a:srgbClr val="000000"/>
                </a:solidFill>
                <a:highlight>
                  <a:srgbClr val="FFFFFF"/>
                </a:highlight>
              </a:rPr>
              <a:t>predicted</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  </a:t>
            </a:r>
            <a:r>
              <a:rPr lang="es-CL" dirty="0" smtClean="0">
                <a:solidFill>
                  <a:srgbClr val="000000"/>
                </a:solidFill>
                <a:highlight>
                  <a:srgbClr val="FFFFFF"/>
                </a:highlight>
              </a:rPr>
              <a:t>  </a:t>
            </a:r>
            <a:r>
              <a:rPr lang="es-CL" dirty="0">
                <a:solidFill>
                  <a:srgbClr val="008000"/>
                </a:solidFill>
                <a:highlight>
                  <a:srgbClr val="FFFFFF"/>
                </a:highlight>
              </a:rPr>
              <a:t>#Graficar Predicción vs. Referencia:</a:t>
            </a:r>
            <a:endParaRPr lang="es-CL" dirty="0">
              <a:solidFill>
                <a:srgbClr val="000000"/>
              </a:solidFill>
              <a:highlight>
                <a:srgbClr val="FFFFFF"/>
              </a:highlight>
            </a:endParaRPr>
          </a:p>
          <a:p>
            <a:r>
              <a:rPr lang="en-US" dirty="0">
                <a:solidFill>
                  <a:srgbClr val="000000"/>
                </a:solidFill>
                <a:highlight>
                  <a:srgbClr val="FFFFFF"/>
                </a:highlight>
              </a:rPr>
              <a:t>  p </a:t>
            </a:r>
            <a:r>
              <a:rPr lang="en-US" b="1" dirty="0">
                <a:solidFill>
                  <a:srgbClr val="000080"/>
                </a:solidFill>
                <a:highlight>
                  <a:srgbClr val="FFFFFF"/>
                </a:highlight>
              </a:rPr>
              <a:t>&lt;-</a:t>
            </a:r>
            <a:r>
              <a:rPr lang="en-US" dirty="0">
                <a:solidFill>
                  <a:srgbClr val="000000"/>
                </a:solidFill>
                <a:highlight>
                  <a:srgbClr val="FFFFFF"/>
                </a:highlight>
              </a:rPr>
              <a:t> </a:t>
            </a:r>
            <a:r>
              <a:rPr lang="en-US" dirty="0" err="1">
                <a:solidFill>
                  <a:srgbClr val="000000"/>
                </a:solidFill>
                <a:highlight>
                  <a:srgbClr val="FFFFFF"/>
                </a:highlight>
              </a:rPr>
              <a:t>ggplot</a:t>
            </a:r>
            <a:r>
              <a:rPr lang="en-US" b="1" dirty="0">
                <a:solidFill>
                  <a:srgbClr val="000080"/>
                </a:solidFill>
                <a:highlight>
                  <a:srgbClr val="FFFFFF"/>
                </a:highlight>
              </a:rPr>
              <a:t>(</a:t>
            </a:r>
            <a:r>
              <a:rPr lang="en-US" dirty="0" err="1">
                <a:solidFill>
                  <a:srgbClr val="000000"/>
                </a:solidFill>
                <a:highlight>
                  <a:srgbClr val="FFFFFF"/>
                </a:highlight>
              </a:rPr>
              <a:t>aes</a:t>
            </a:r>
            <a:r>
              <a:rPr lang="en-US" b="1" dirty="0">
                <a:solidFill>
                  <a:srgbClr val="000080"/>
                </a:solidFill>
                <a:highlight>
                  <a:srgbClr val="FFFFFF"/>
                </a:highlight>
              </a:rPr>
              <a:t>(</a:t>
            </a:r>
            <a:r>
              <a:rPr lang="en-US" dirty="0">
                <a:solidFill>
                  <a:srgbClr val="000000"/>
                </a:solidFill>
                <a:highlight>
                  <a:srgbClr val="FFFFFF"/>
                </a:highlight>
              </a:rPr>
              <a:t>x</a:t>
            </a:r>
            <a:r>
              <a:rPr lang="en-US" b="1" dirty="0">
                <a:solidFill>
                  <a:srgbClr val="000080"/>
                </a:solidFill>
                <a:highlight>
                  <a:srgbClr val="FFFFFF"/>
                </a:highlight>
              </a:rPr>
              <a:t>=</a:t>
            </a:r>
            <a:r>
              <a:rPr lang="en-US" dirty="0">
                <a:solidFill>
                  <a:srgbClr val="000000"/>
                </a:solidFill>
                <a:highlight>
                  <a:srgbClr val="FFFFFF"/>
                </a:highlight>
              </a:rPr>
              <a:t>actual, y</a:t>
            </a:r>
            <a:r>
              <a:rPr lang="en-US" b="1" dirty="0">
                <a:solidFill>
                  <a:srgbClr val="000080"/>
                </a:solidFill>
                <a:highlight>
                  <a:srgbClr val="FFFFFF"/>
                </a:highlight>
              </a:rPr>
              <a:t>=</a:t>
            </a:r>
            <a:r>
              <a:rPr lang="en-US" dirty="0" err="1">
                <a:solidFill>
                  <a:srgbClr val="000000"/>
                </a:solidFill>
                <a:highlight>
                  <a:srgbClr val="FFFFFF"/>
                </a:highlight>
              </a:rPr>
              <a:t>pred</a:t>
            </a:r>
            <a:r>
              <a:rPr lang="en-US" b="1" dirty="0">
                <a:solidFill>
                  <a:srgbClr val="000080"/>
                </a:solidFill>
                <a:highlight>
                  <a:srgbClr val="FFFFFF"/>
                </a:highlight>
              </a:rPr>
              <a:t>)</a:t>
            </a:r>
            <a:r>
              <a:rPr lang="en-US" dirty="0">
                <a:solidFill>
                  <a:srgbClr val="000000"/>
                </a:solidFill>
                <a:highlight>
                  <a:srgbClr val="FFFFFF"/>
                </a:highlight>
              </a:rPr>
              <a:t>, </a:t>
            </a:r>
            <a:r>
              <a:rPr lang="en-US" dirty="0">
                <a:solidFill>
                  <a:srgbClr val="8000FF"/>
                </a:solidFill>
                <a:highlight>
                  <a:srgbClr val="FFFFFF"/>
                </a:highlight>
              </a:rPr>
              <a:t>data</a:t>
            </a:r>
            <a:r>
              <a:rPr lang="en-US" b="1" dirty="0">
                <a:solidFill>
                  <a:srgbClr val="000080"/>
                </a:solidFill>
                <a:highlight>
                  <a:srgbClr val="FFFFFF"/>
                </a:highlight>
              </a:rPr>
              <a:t>=</a:t>
            </a:r>
            <a:r>
              <a:rPr lang="en-US" dirty="0" err="1">
                <a:solidFill>
                  <a:srgbClr val="000000"/>
                </a:solidFill>
                <a:highlight>
                  <a:srgbClr val="FFFFFF"/>
                </a:highlight>
              </a:rPr>
              <a:t>data.frame</a:t>
            </a:r>
            <a:r>
              <a:rPr lang="en-US" b="1" dirty="0">
                <a:solidFill>
                  <a:srgbClr val="000080"/>
                </a:solidFill>
                <a:highlight>
                  <a:srgbClr val="FFFFFF"/>
                </a:highlight>
              </a:rPr>
              <a:t>(</a:t>
            </a:r>
            <a:r>
              <a:rPr lang="en-US" dirty="0">
                <a:solidFill>
                  <a:srgbClr val="000000"/>
                </a:solidFill>
                <a:highlight>
                  <a:srgbClr val="FFFFFF"/>
                </a:highlight>
              </a:rPr>
              <a:t>actual</a:t>
            </a:r>
            <a:r>
              <a:rPr lang="en-US" b="1" dirty="0">
                <a:solidFill>
                  <a:srgbClr val="000080"/>
                </a:solidFill>
                <a:highlight>
                  <a:srgbClr val="FFFFFF"/>
                </a:highlight>
              </a:rPr>
              <a:t>=</a:t>
            </a:r>
            <a:r>
              <a:rPr lang="en-US" dirty="0" err="1">
                <a:solidFill>
                  <a:srgbClr val="000000"/>
                </a:solidFill>
                <a:highlight>
                  <a:srgbClr val="FFFFFF"/>
                </a:highlight>
              </a:rPr>
              <a:t>predCol</a:t>
            </a:r>
            <a:r>
              <a:rPr lang="en-US" dirty="0">
                <a:solidFill>
                  <a:srgbClr val="000000"/>
                </a:solidFill>
                <a:highlight>
                  <a:srgbClr val="FFFFFF"/>
                </a:highlight>
              </a:rPr>
              <a:t>, </a:t>
            </a:r>
            <a:r>
              <a:rPr lang="en-US" dirty="0" err="1">
                <a:solidFill>
                  <a:srgbClr val="000000"/>
                </a:solidFill>
                <a:highlight>
                  <a:srgbClr val="FFFFFF"/>
                </a:highlight>
              </a:rPr>
              <a:t>pred</a:t>
            </a:r>
            <a:r>
              <a:rPr lang="en-US" b="1" dirty="0">
                <a:solidFill>
                  <a:srgbClr val="000080"/>
                </a:solidFill>
                <a:highlight>
                  <a:srgbClr val="FFFFFF"/>
                </a:highlight>
              </a:rPr>
              <a:t>=</a:t>
            </a:r>
            <a:r>
              <a:rPr lang="en-US" dirty="0">
                <a:solidFill>
                  <a:srgbClr val="8000FF"/>
                </a:solidFill>
                <a:highlight>
                  <a:srgbClr val="FFFFFF"/>
                </a:highlight>
              </a:rPr>
              <a:t>predict</a:t>
            </a:r>
            <a:r>
              <a:rPr lang="en-US" b="1" dirty="0">
                <a:solidFill>
                  <a:srgbClr val="000080"/>
                </a:solidFill>
                <a:highlight>
                  <a:srgbClr val="FFFFFF"/>
                </a:highlight>
              </a:rPr>
              <a:t>(</a:t>
            </a:r>
            <a:r>
              <a:rPr lang="en-US" dirty="0" err="1">
                <a:solidFill>
                  <a:srgbClr val="8000FF"/>
                </a:solidFill>
                <a:highlight>
                  <a:srgbClr val="FFFFFF"/>
                </a:highlight>
              </a:rPr>
              <a:t>rf</a:t>
            </a:r>
            <a:r>
              <a:rPr lang="en-US" dirty="0">
                <a:solidFill>
                  <a:srgbClr val="000000"/>
                </a:solidFill>
                <a:highlight>
                  <a:srgbClr val="FFFFFF"/>
                </a:highlight>
              </a:rPr>
              <a:t>, test</a:t>
            </a:r>
            <a:r>
              <a:rPr lang="en-US" b="1" dirty="0">
                <a:solidFill>
                  <a:srgbClr val="000080"/>
                </a:solidFill>
                <a:highlight>
                  <a:srgbClr val="FFFFFF"/>
                </a:highlight>
              </a:rPr>
              <a:t>)))</a:t>
            </a:r>
            <a:endParaRPr lang="en-US" dirty="0">
              <a:solidFill>
                <a:srgbClr val="000000"/>
              </a:solidFill>
              <a:highlight>
                <a:srgbClr val="FFFFFF"/>
              </a:highlight>
            </a:endParaRPr>
          </a:p>
          <a:p>
            <a:r>
              <a:rPr lang="es-CL" dirty="0">
                <a:solidFill>
                  <a:srgbClr val="000000"/>
                </a:solidFill>
                <a:highlight>
                  <a:srgbClr val="FFFFFF"/>
                </a:highlight>
              </a:rPr>
              <a:t>  p </a:t>
            </a:r>
            <a:r>
              <a:rPr lang="es-CL" b="1" dirty="0">
                <a:solidFill>
                  <a:srgbClr val="000080"/>
                </a:solidFill>
                <a:highlight>
                  <a:srgbClr val="FFFFFF"/>
                </a:highlight>
              </a:rPr>
              <a:t>&lt;-</a:t>
            </a:r>
            <a:r>
              <a:rPr lang="es-CL" dirty="0">
                <a:solidFill>
                  <a:srgbClr val="000000"/>
                </a:solidFill>
                <a:highlight>
                  <a:srgbClr val="FFFFFF"/>
                </a:highlight>
              </a:rPr>
              <a:t> p </a:t>
            </a:r>
            <a:r>
              <a:rPr lang="es-CL" b="1" dirty="0">
                <a:solidFill>
                  <a:srgbClr val="000080"/>
                </a:solidFill>
                <a:highlight>
                  <a:srgbClr val="FFFFFF"/>
                </a:highlight>
              </a:rPr>
              <a:t>+</a:t>
            </a:r>
            <a:r>
              <a:rPr lang="es-CL" dirty="0">
                <a:solidFill>
                  <a:srgbClr val="000000"/>
                </a:solidFill>
                <a:highlight>
                  <a:srgbClr val="FFFFFF"/>
                </a:highlight>
              </a:rPr>
              <a:t> </a:t>
            </a:r>
            <a:r>
              <a:rPr lang="es-CL" dirty="0" err="1">
                <a:solidFill>
                  <a:srgbClr val="000000"/>
                </a:solidFill>
                <a:highlight>
                  <a:srgbClr val="FFFFFF"/>
                </a:highlight>
              </a:rPr>
              <a:t>geom_point</a:t>
            </a:r>
            <a:r>
              <a:rPr lang="es-CL" b="1" dirty="0">
                <a:solidFill>
                  <a:srgbClr val="000080"/>
                </a:solidFill>
                <a:highlight>
                  <a:srgbClr val="FFFFFF"/>
                </a:highlight>
              </a:rPr>
              <a:t>()</a:t>
            </a:r>
            <a:r>
              <a:rPr lang="es-CL" dirty="0">
                <a:solidFill>
                  <a:srgbClr val="000000"/>
                </a:solidFill>
                <a:highlight>
                  <a:srgbClr val="FFFFFF"/>
                </a:highlight>
              </a:rPr>
              <a:t> </a:t>
            </a:r>
            <a:r>
              <a:rPr lang="es-CL" b="1" dirty="0">
                <a:solidFill>
                  <a:srgbClr val="000080"/>
                </a:solidFill>
                <a:highlight>
                  <a:srgbClr val="FFFFFF"/>
                </a:highlight>
              </a:rPr>
              <a:t>+</a:t>
            </a:r>
            <a:r>
              <a:rPr lang="es-CL" dirty="0">
                <a:solidFill>
                  <a:srgbClr val="000000"/>
                </a:solidFill>
                <a:highlight>
                  <a:srgbClr val="FFFFFF"/>
                </a:highlight>
              </a:rPr>
              <a:t>  </a:t>
            </a:r>
            <a:r>
              <a:rPr lang="es-CL" dirty="0" err="1">
                <a:solidFill>
                  <a:srgbClr val="000000"/>
                </a:solidFill>
                <a:highlight>
                  <a:srgbClr val="FFFFFF"/>
                </a:highlight>
              </a:rPr>
              <a:t>geom_abline</a:t>
            </a:r>
            <a:r>
              <a:rPr lang="es-CL" b="1" dirty="0">
                <a:solidFill>
                  <a:srgbClr val="000080"/>
                </a:solidFill>
                <a:highlight>
                  <a:srgbClr val="FFFFFF"/>
                </a:highlight>
              </a:rPr>
              <a:t>(</a:t>
            </a:r>
            <a:r>
              <a:rPr lang="es-CL" dirty="0">
                <a:solidFill>
                  <a:srgbClr val="000000"/>
                </a:solidFill>
                <a:highlight>
                  <a:srgbClr val="FFFFFF"/>
                </a:highlight>
              </a:rPr>
              <a:t>color</a:t>
            </a:r>
            <a:r>
              <a:rPr lang="es-CL" b="1" dirty="0">
                <a:solidFill>
                  <a:srgbClr val="000080"/>
                </a:solidFill>
                <a:highlight>
                  <a:srgbClr val="FFFFFF"/>
                </a:highlight>
              </a:rPr>
              <a:t>=</a:t>
            </a:r>
            <a:r>
              <a:rPr lang="es-CL" dirty="0">
                <a:solidFill>
                  <a:srgbClr val="808080"/>
                </a:solidFill>
                <a:highlight>
                  <a:srgbClr val="FFFFFF"/>
                </a:highlight>
              </a:rPr>
              <a:t>"red"</a:t>
            </a:r>
            <a:r>
              <a:rPr lang="es-CL" b="1" dirty="0">
                <a:solidFill>
                  <a:srgbClr val="000080"/>
                </a:solidFill>
                <a:highlight>
                  <a:srgbClr val="FFFFFF"/>
                </a:highlight>
              </a:rPr>
              <a:t>)</a:t>
            </a:r>
            <a:r>
              <a:rPr lang="es-CL" dirty="0">
                <a:solidFill>
                  <a:srgbClr val="000000"/>
                </a:solidFill>
                <a:highlight>
                  <a:srgbClr val="FFFFFF"/>
                </a:highlight>
              </a:rPr>
              <a:t> </a:t>
            </a:r>
            <a:r>
              <a:rPr lang="es-CL" b="1" dirty="0">
                <a:solidFill>
                  <a:srgbClr val="000080"/>
                </a:solidFill>
                <a:highlight>
                  <a:srgbClr val="FFFFFF"/>
                </a:highlight>
              </a:rPr>
              <a:t>+</a:t>
            </a:r>
            <a:r>
              <a:rPr lang="es-CL" dirty="0">
                <a:solidFill>
                  <a:srgbClr val="000000"/>
                </a:solidFill>
                <a:highlight>
                  <a:srgbClr val="FFFFFF"/>
                </a:highlight>
              </a:rPr>
              <a:t> </a:t>
            </a:r>
            <a:r>
              <a:rPr lang="es-CL" dirty="0" err="1">
                <a:solidFill>
                  <a:srgbClr val="000000"/>
                </a:solidFill>
                <a:highlight>
                  <a:srgbClr val="FFFFFF"/>
                </a:highlight>
              </a:rPr>
              <a:t>ggtitle</a:t>
            </a:r>
            <a:r>
              <a:rPr lang="es-CL" b="1" dirty="0">
                <a:solidFill>
                  <a:srgbClr val="000080"/>
                </a:solidFill>
                <a:highlight>
                  <a:srgbClr val="FFFFFF"/>
                </a:highlight>
              </a:rPr>
              <a:t>(</a:t>
            </a:r>
            <a:r>
              <a:rPr lang="es-CL" dirty="0">
                <a:solidFill>
                  <a:srgbClr val="8000FF"/>
                </a:solidFill>
                <a:highlight>
                  <a:srgbClr val="FFFFFF"/>
                </a:highlight>
              </a:rPr>
              <a:t>paste</a:t>
            </a:r>
            <a:r>
              <a:rPr lang="es-CL" b="1" dirty="0">
                <a:solidFill>
                  <a:srgbClr val="000080"/>
                </a:solidFill>
                <a:highlight>
                  <a:srgbClr val="FFFFFF"/>
                </a:highlight>
              </a:rPr>
              <a:t>(</a:t>
            </a:r>
            <a:r>
              <a:rPr lang="es-CL" dirty="0">
                <a:solidFill>
                  <a:srgbClr val="808080"/>
                </a:solidFill>
                <a:highlight>
                  <a:srgbClr val="FFFFFF"/>
                </a:highlight>
              </a:rPr>
              <a:t>"</a:t>
            </a:r>
            <a:r>
              <a:rPr lang="es-CL" dirty="0" err="1">
                <a:solidFill>
                  <a:srgbClr val="808080"/>
                </a:solidFill>
                <a:highlight>
                  <a:srgbClr val="FFFFFF"/>
                </a:highlight>
              </a:rPr>
              <a:t>RandomForest</a:t>
            </a:r>
            <a:r>
              <a:rPr lang="es-CL" dirty="0">
                <a:solidFill>
                  <a:srgbClr val="808080"/>
                </a:solidFill>
                <a:highlight>
                  <a:srgbClr val="FFFFFF"/>
                </a:highlight>
              </a:rPr>
              <a:t> </a:t>
            </a:r>
            <a:r>
              <a:rPr lang="es-CL" dirty="0" err="1">
                <a:solidFill>
                  <a:srgbClr val="808080"/>
                </a:solidFill>
                <a:highlight>
                  <a:srgbClr val="FFFFFF"/>
                </a:highlight>
              </a:rPr>
              <a:t>Regression</a:t>
            </a:r>
            <a:r>
              <a:rPr lang="es-CL" dirty="0">
                <a:solidFill>
                  <a:srgbClr val="808080"/>
                </a:solidFill>
                <a:highlight>
                  <a:srgbClr val="FFFFFF"/>
                </a:highlight>
              </a:rPr>
              <a:t> RMSE="</a:t>
            </a:r>
            <a:r>
              <a:rPr lang="es-CL" dirty="0">
                <a:solidFill>
                  <a:srgbClr val="000000"/>
                </a:solidFill>
                <a:highlight>
                  <a:srgbClr val="FFFFFF"/>
                </a:highlight>
              </a:rPr>
              <a:t>, r2, </a:t>
            </a:r>
            <a:r>
              <a:rPr lang="es-CL" dirty="0" err="1">
                <a:solidFill>
                  <a:srgbClr val="000000"/>
                </a:solidFill>
                <a:highlight>
                  <a:srgbClr val="FFFFFF"/>
                </a:highlight>
              </a:rPr>
              <a:t>sep</a:t>
            </a:r>
            <a:r>
              <a:rPr lang="es-CL" b="1" dirty="0">
                <a:solidFill>
                  <a:srgbClr val="000080"/>
                </a:solidFill>
                <a:highlight>
                  <a:srgbClr val="FFFFFF"/>
                </a:highlight>
              </a:rPr>
              <a:t>=</a:t>
            </a:r>
            <a:r>
              <a:rPr lang="es-CL" dirty="0">
                <a:solidFill>
                  <a:srgbClr val="808080"/>
                </a:solidFill>
                <a:highlight>
                  <a:srgbClr val="FFFFFF"/>
                </a:highlight>
              </a:rPr>
              <a:t>""</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smtClean="0">
                <a:solidFill>
                  <a:srgbClr val="000000"/>
                </a:solidFill>
                <a:highlight>
                  <a:srgbClr val="FFFFFF"/>
                </a:highlight>
              </a:rPr>
              <a:t>  </a:t>
            </a:r>
            <a:r>
              <a:rPr lang="es-CL" dirty="0" err="1" smtClean="0">
                <a:solidFill>
                  <a:srgbClr val="000000"/>
                </a:solidFill>
                <a:highlight>
                  <a:srgbClr val="FFFFFF"/>
                </a:highlight>
              </a:rPr>
              <a:t>rmseSum</a:t>
            </a:r>
            <a:r>
              <a:rPr lang="es-CL" dirty="0" smtClean="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a:t>
            </a:r>
            <a:r>
              <a:rPr lang="es-CL" dirty="0" err="1">
                <a:solidFill>
                  <a:srgbClr val="000000"/>
                </a:solidFill>
                <a:highlight>
                  <a:srgbClr val="FFFFFF"/>
                </a:highlight>
              </a:rPr>
              <a:t>rmseSum</a:t>
            </a:r>
            <a:r>
              <a:rPr lang="es-CL" dirty="0">
                <a:solidFill>
                  <a:srgbClr val="000000"/>
                </a:solidFill>
                <a:highlight>
                  <a:srgbClr val="FFFFFF"/>
                </a:highlight>
              </a:rPr>
              <a:t> </a:t>
            </a:r>
            <a:r>
              <a:rPr lang="es-CL" b="1" dirty="0">
                <a:solidFill>
                  <a:srgbClr val="000080"/>
                </a:solidFill>
                <a:highlight>
                  <a:srgbClr val="FFFFFF"/>
                </a:highlight>
              </a:rPr>
              <a:t>+</a:t>
            </a:r>
            <a:r>
              <a:rPr lang="es-CL" dirty="0">
                <a:solidFill>
                  <a:srgbClr val="000000"/>
                </a:solidFill>
                <a:highlight>
                  <a:srgbClr val="FFFFFF"/>
                </a:highlight>
              </a:rPr>
              <a:t> </a:t>
            </a:r>
            <a:r>
              <a:rPr lang="es-CL" dirty="0" smtClean="0">
                <a:solidFill>
                  <a:srgbClr val="000000"/>
                </a:solidFill>
                <a:highlight>
                  <a:srgbClr val="FFFFFF"/>
                </a:highlight>
              </a:rPr>
              <a:t>r2 </a:t>
            </a:r>
            <a:r>
              <a:rPr lang="es-CL" dirty="0">
                <a:solidFill>
                  <a:srgbClr val="008000"/>
                </a:solidFill>
                <a:highlight>
                  <a:srgbClr val="FFFFFF"/>
                </a:highlight>
              </a:rPr>
              <a:t>#Acumulación </a:t>
            </a:r>
            <a:r>
              <a:rPr lang="es-CL" dirty="0" smtClean="0">
                <a:solidFill>
                  <a:srgbClr val="008000"/>
                </a:solidFill>
                <a:highlight>
                  <a:srgbClr val="FFFFFF"/>
                </a:highlight>
              </a:rPr>
              <a:t>Error</a:t>
            </a:r>
            <a:endParaRPr lang="es-CL" dirty="0">
              <a:solidFill>
                <a:srgbClr val="000000"/>
              </a:solidFill>
              <a:highlight>
                <a:srgbClr val="FFFFFF"/>
              </a:highlight>
            </a:endParaRPr>
          </a:p>
          <a:p>
            <a:r>
              <a:rPr lang="es-CL" dirty="0" smtClean="0">
                <a:solidFill>
                  <a:srgbClr val="000000"/>
                </a:solidFill>
                <a:highlight>
                  <a:srgbClr val="FFFFFF"/>
                </a:highlight>
              </a:rPr>
              <a:t>  </a:t>
            </a:r>
            <a:r>
              <a:rPr lang="es-CL" dirty="0" err="1" smtClean="0">
                <a:solidFill>
                  <a:srgbClr val="000000"/>
                </a:solidFill>
                <a:highlight>
                  <a:srgbClr val="FFFFFF"/>
                </a:highlight>
              </a:rPr>
              <a:t>ggsave</a:t>
            </a:r>
            <a:r>
              <a:rPr lang="es-CL" b="1" dirty="0" smtClean="0">
                <a:solidFill>
                  <a:srgbClr val="000080"/>
                </a:solidFill>
                <a:highlight>
                  <a:srgbClr val="FFFFFF"/>
                </a:highlight>
              </a:rPr>
              <a:t>(</a:t>
            </a:r>
            <a:r>
              <a:rPr lang="es-CL" dirty="0" smtClean="0">
                <a:solidFill>
                  <a:srgbClr val="8000FF"/>
                </a:solidFill>
                <a:highlight>
                  <a:srgbClr val="FFFFFF"/>
                </a:highlight>
              </a:rPr>
              <a:t>paste</a:t>
            </a:r>
            <a:r>
              <a:rPr lang="es-CL" b="1" dirty="0">
                <a:solidFill>
                  <a:srgbClr val="000080"/>
                </a:solidFill>
                <a:highlight>
                  <a:srgbClr val="FFFFFF"/>
                </a:highlight>
              </a:rPr>
              <a:t>(</a:t>
            </a:r>
            <a:r>
              <a:rPr lang="es-CL" dirty="0">
                <a:solidFill>
                  <a:srgbClr val="808080"/>
                </a:solidFill>
                <a:highlight>
                  <a:srgbClr val="FFFFFF"/>
                </a:highlight>
              </a:rPr>
              <a:t>"</a:t>
            </a:r>
            <a:r>
              <a:rPr lang="es-CL" dirty="0" err="1">
                <a:solidFill>
                  <a:srgbClr val="808080"/>
                </a:solidFill>
                <a:highlight>
                  <a:srgbClr val="FFFFFF"/>
                </a:highlight>
              </a:rPr>
              <a:t>Predict</a:t>
            </a:r>
            <a:r>
              <a:rPr lang="es-CL" dirty="0">
                <a:solidFill>
                  <a:srgbClr val="808080"/>
                </a:solidFill>
                <a:highlight>
                  <a:srgbClr val="FFFFFF"/>
                </a:highlight>
              </a:rPr>
              <a:t>"</a:t>
            </a:r>
            <a:r>
              <a:rPr lang="es-CL" dirty="0">
                <a:solidFill>
                  <a:srgbClr val="000000"/>
                </a:solidFill>
                <a:highlight>
                  <a:srgbClr val="FFFFFF"/>
                </a:highlight>
              </a:rPr>
              <a:t>,i,</a:t>
            </a:r>
            <a:r>
              <a:rPr lang="es-CL" dirty="0">
                <a:solidFill>
                  <a:srgbClr val="808080"/>
                </a:solidFill>
                <a:highlight>
                  <a:srgbClr val="FFFFFF"/>
                </a:highlight>
              </a:rPr>
              <a:t>".</a:t>
            </a:r>
            <a:r>
              <a:rPr lang="es-CL" dirty="0" err="1">
                <a:solidFill>
                  <a:srgbClr val="808080"/>
                </a:solidFill>
                <a:highlight>
                  <a:srgbClr val="FFFFFF"/>
                </a:highlight>
              </a:rPr>
              <a:t>png</a:t>
            </a:r>
            <a:r>
              <a:rPr lang="es-CL" dirty="0">
                <a:solidFill>
                  <a:srgbClr val="808080"/>
                </a:solidFill>
                <a:highlight>
                  <a:srgbClr val="FFFFFF"/>
                </a:highlight>
              </a:rPr>
              <a:t>"</a:t>
            </a:r>
            <a:r>
              <a:rPr lang="es-CL" b="1" dirty="0">
                <a:solidFill>
                  <a:srgbClr val="000080"/>
                </a:solidFill>
                <a:highlight>
                  <a:srgbClr val="FFFFFF"/>
                </a:highlight>
              </a:rPr>
              <a:t>)</a:t>
            </a:r>
            <a:r>
              <a:rPr lang="es-CL" dirty="0">
                <a:solidFill>
                  <a:srgbClr val="000000"/>
                </a:solidFill>
                <a:highlight>
                  <a:srgbClr val="FFFFFF"/>
                </a:highlight>
              </a:rPr>
              <a:t>, p</a:t>
            </a:r>
            <a:r>
              <a:rPr lang="es-CL" b="1" dirty="0" smtClean="0">
                <a:solidFill>
                  <a:srgbClr val="000080"/>
                </a:solidFill>
                <a:highlight>
                  <a:srgbClr val="FFFFFF"/>
                </a:highlight>
              </a:rPr>
              <a:t>) </a:t>
            </a:r>
            <a:r>
              <a:rPr lang="es-CL" dirty="0">
                <a:solidFill>
                  <a:srgbClr val="008000"/>
                </a:solidFill>
                <a:highlight>
                  <a:srgbClr val="FFFFFF"/>
                </a:highlight>
              </a:rPr>
              <a:t>#Guardar </a:t>
            </a:r>
            <a:r>
              <a:rPr lang="es-CL" dirty="0" smtClean="0">
                <a:solidFill>
                  <a:srgbClr val="008000"/>
                </a:solidFill>
                <a:highlight>
                  <a:srgbClr val="FFFFFF"/>
                </a:highlight>
              </a:rPr>
              <a:t>Imagen</a:t>
            </a:r>
            <a:endParaRPr lang="es-CL" dirty="0">
              <a:solidFill>
                <a:srgbClr val="000000"/>
              </a:solidFill>
              <a:highlight>
                <a:srgbClr val="FFFFFF"/>
              </a:highlight>
            </a:endParaRPr>
          </a:p>
          <a:p>
            <a:r>
              <a:rPr lang="es-CL" b="1" dirty="0">
                <a:solidFill>
                  <a:srgbClr val="000080"/>
                </a:solidFill>
                <a:highlight>
                  <a:srgbClr val="FFFFFF"/>
                </a:highlight>
              </a:rPr>
              <a:t>}</a:t>
            </a:r>
            <a:endParaRPr lang="es-CL" dirty="0">
              <a:solidFill>
                <a:srgbClr val="000000"/>
              </a:solidFill>
              <a:highlight>
                <a:srgbClr val="FFFFFF"/>
              </a:highlight>
            </a:endParaRPr>
          </a:p>
          <a:p>
            <a:r>
              <a:rPr lang="es-CL" dirty="0" err="1">
                <a:solidFill>
                  <a:srgbClr val="000000"/>
                </a:solidFill>
                <a:highlight>
                  <a:srgbClr val="FFFFFF"/>
                </a:highlight>
              </a:rPr>
              <a:t>errorTotal</a:t>
            </a:r>
            <a:r>
              <a:rPr lang="es-CL" b="1" dirty="0">
                <a:solidFill>
                  <a:srgbClr val="000080"/>
                </a:solidFill>
                <a:highlight>
                  <a:srgbClr val="FFFFFF"/>
                </a:highlight>
              </a:rPr>
              <a:t>&lt;-</a:t>
            </a:r>
            <a:r>
              <a:rPr lang="es-CL" dirty="0" err="1">
                <a:solidFill>
                  <a:srgbClr val="000000"/>
                </a:solidFill>
                <a:highlight>
                  <a:srgbClr val="FFFFFF"/>
                </a:highlight>
              </a:rPr>
              <a:t>rmseSum</a:t>
            </a:r>
            <a:r>
              <a:rPr lang="es-CL" b="1" dirty="0">
                <a:solidFill>
                  <a:srgbClr val="000080"/>
                </a:solidFill>
                <a:highlight>
                  <a:srgbClr val="FFFFFF"/>
                </a:highlight>
              </a:rPr>
              <a:t>/</a:t>
            </a:r>
            <a:r>
              <a:rPr lang="es-CL" dirty="0">
                <a:solidFill>
                  <a:srgbClr val="FF8000"/>
                </a:solidFill>
                <a:highlight>
                  <a:srgbClr val="FFFFFF"/>
                </a:highlight>
              </a:rPr>
              <a:t>33</a:t>
            </a:r>
            <a:endParaRPr lang="es-CL" dirty="0"/>
          </a:p>
        </p:txBody>
      </p:sp>
    </p:spTree>
    <p:extLst>
      <p:ext uri="{BB962C8B-B14F-4D97-AF65-F5344CB8AC3E}">
        <p14:creationId xmlns:p14="http://schemas.microsoft.com/office/powerpoint/2010/main" val="2905153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 b="5254"/>
          <a:stretch/>
        </p:blipFill>
        <p:spPr>
          <a:xfrm rot="16200000">
            <a:off x="-1990724" y="1990723"/>
            <a:ext cx="6858000" cy="2876548"/>
          </a:xfr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9052" r="11316" b="5391"/>
          <a:stretch/>
        </p:blipFill>
        <p:spPr>
          <a:xfrm>
            <a:off x="6110016" y="-1"/>
            <a:ext cx="6081984" cy="330054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t="10422" r="11316" b="27157"/>
          <a:stretch/>
        </p:blipFill>
        <p:spPr>
          <a:xfrm>
            <a:off x="6110016" y="3433351"/>
            <a:ext cx="6081984" cy="3424649"/>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b="5924"/>
          <a:stretch/>
        </p:blipFill>
        <p:spPr>
          <a:xfrm rot="16200000">
            <a:off x="1116581" y="1986991"/>
            <a:ext cx="6858000" cy="288401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21056" y="227037"/>
            <a:ext cx="2846471" cy="2846471"/>
          </a:xfrm>
          <a:prstGeom prst="rect">
            <a:avLst/>
          </a:prstGeom>
          <a:ln w="38100">
            <a:solidFill>
              <a:schemeClr val="bg1"/>
            </a:solidFill>
          </a:ln>
        </p:spPr>
      </p:pic>
      <p:pic>
        <p:nvPicPr>
          <p:cNvPr id="8" name="Content Placeholder 3"/>
          <p:cNvPicPr>
            <a:picLocks noChangeAspect="1"/>
          </p:cNvPicPr>
          <p:nvPr/>
        </p:nvPicPr>
        <p:blipFill rotWithShape="1">
          <a:blip r:embed="rId8" cstate="print">
            <a:extLst>
              <a:ext uri="{28A0092B-C50C-407E-A947-70E740481C1C}">
                <a14:useLocalDpi xmlns:a14="http://schemas.microsoft.com/office/drawing/2010/main" val="0"/>
              </a:ext>
            </a:extLst>
          </a:blip>
          <a:srcRect l="7194"/>
          <a:stretch/>
        </p:blipFill>
        <p:spPr>
          <a:xfrm>
            <a:off x="9221056" y="3894621"/>
            <a:ext cx="2849089" cy="2502107"/>
          </a:xfrm>
          <a:prstGeom prst="rect">
            <a:avLst/>
          </a:prstGeom>
          <a:ln w="38100">
            <a:solidFill>
              <a:schemeClr val="bg1"/>
            </a:solidFill>
          </a:ln>
        </p:spPr>
      </p:pic>
    </p:spTree>
    <p:extLst>
      <p:ext uri="{BB962C8B-B14F-4D97-AF65-F5344CB8AC3E}">
        <p14:creationId xmlns:p14="http://schemas.microsoft.com/office/powerpoint/2010/main" val="12289180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3041"/>
            <a:ext cx="10515600" cy="1325563"/>
          </a:xfrm>
        </p:spPr>
        <p:txBody>
          <a:bodyPr>
            <a:normAutofit fontScale="90000"/>
          </a:bodyPr>
          <a:lstStyle/>
          <a:p>
            <a:r>
              <a:rPr lang="es-CL" sz="4900" dirty="0" err="1" smtClean="0"/>
              <a:t>Mars</a:t>
            </a:r>
            <a:r>
              <a:rPr lang="es-CL" sz="4900" dirty="0" smtClean="0"/>
              <a:t> Express </a:t>
            </a:r>
            <a:r>
              <a:rPr lang="es-CL" sz="4900" dirty="0" err="1" smtClean="0"/>
              <a:t>Power</a:t>
            </a:r>
            <a:r>
              <a:rPr lang="es-CL" sz="4900" dirty="0" smtClean="0"/>
              <a:t> </a:t>
            </a:r>
            <a:r>
              <a:rPr lang="es-CL" sz="4900" dirty="0" err="1" smtClean="0"/>
              <a:t>Challenge</a:t>
            </a:r>
            <a:r>
              <a:rPr lang="es-CL" dirty="0" smtClean="0"/>
              <a:t/>
            </a:r>
            <a:br>
              <a:rPr lang="es-CL" dirty="0" smtClean="0"/>
            </a:br>
            <a:r>
              <a:rPr lang="es-CL" sz="3600" dirty="0" smtClean="0"/>
              <a:t>Problema: Predicción del consumo energético del satélite</a:t>
            </a:r>
            <a:endParaRPr lang="es-CL"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888" y="2265637"/>
            <a:ext cx="4216205" cy="3630066"/>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917" y="2265637"/>
            <a:ext cx="5810792" cy="166022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7537" y="3848274"/>
            <a:ext cx="6992982" cy="1997995"/>
          </a:xfrm>
          <a:prstGeom prst="rect">
            <a:avLst/>
          </a:prstGeom>
        </p:spPr>
      </p:pic>
      <p:sp>
        <p:nvSpPr>
          <p:cNvPr id="7" name="Rectangle 6"/>
          <p:cNvSpPr/>
          <p:nvPr/>
        </p:nvSpPr>
        <p:spPr>
          <a:xfrm>
            <a:off x="838200" y="5966819"/>
            <a:ext cx="3177280" cy="369332"/>
          </a:xfrm>
          <a:prstGeom prst="rect">
            <a:avLst/>
          </a:prstGeom>
        </p:spPr>
        <p:txBody>
          <a:bodyPr wrap="none">
            <a:spAutoFit/>
          </a:bodyPr>
          <a:lstStyle/>
          <a:p>
            <a:r>
              <a:rPr lang="es-CL" dirty="0" smtClean="0"/>
              <a:t>Consumo: 1 año, Suma circuitos</a:t>
            </a:r>
            <a:endParaRPr lang="es-CL" dirty="0"/>
          </a:p>
        </p:txBody>
      </p:sp>
      <p:sp>
        <p:nvSpPr>
          <p:cNvPr id="8" name="Rectangle 7"/>
          <p:cNvSpPr/>
          <p:nvPr/>
        </p:nvSpPr>
        <p:spPr>
          <a:xfrm>
            <a:off x="6871868" y="5966819"/>
            <a:ext cx="1798890" cy="369332"/>
          </a:xfrm>
          <a:prstGeom prst="rect">
            <a:avLst/>
          </a:prstGeom>
        </p:spPr>
        <p:txBody>
          <a:bodyPr wrap="none">
            <a:spAutoFit/>
          </a:bodyPr>
          <a:lstStyle/>
          <a:p>
            <a:r>
              <a:rPr lang="es-CL" dirty="0" smtClean="0"/>
              <a:t>Consumo [1:500]</a:t>
            </a:r>
            <a:endParaRPr lang="es-CL" dirty="0"/>
          </a:p>
        </p:txBody>
      </p:sp>
      <p:sp>
        <p:nvSpPr>
          <p:cNvPr id="3" name="Rectangle 2"/>
          <p:cNvSpPr/>
          <p:nvPr/>
        </p:nvSpPr>
        <p:spPr>
          <a:xfrm>
            <a:off x="838200" y="1427771"/>
            <a:ext cx="4859728" cy="523220"/>
          </a:xfrm>
          <a:prstGeom prst="rect">
            <a:avLst/>
          </a:prstGeom>
        </p:spPr>
        <p:txBody>
          <a:bodyPr wrap="none">
            <a:spAutoFit/>
          </a:bodyPr>
          <a:lstStyle/>
          <a:p>
            <a:r>
              <a:rPr lang="es-CL" sz="2800" dirty="0" smtClean="0"/>
              <a:t>E</a:t>
            </a:r>
            <a:r>
              <a:rPr lang="es-CL" sz="2800" baseline="-25000" dirty="0" smtClean="0"/>
              <a:t>Ciencia</a:t>
            </a:r>
            <a:r>
              <a:rPr lang="es-CL" sz="2800" dirty="0" smtClean="0"/>
              <a:t> = </a:t>
            </a:r>
            <a:r>
              <a:rPr lang="es-CL" sz="2800" dirty="0" err="1" smtClean="0"/>
              <a:t>E</a:t>
            </a:r>
            <a:r>
              <a:rPr lang="es-CL" sz="2800" baseline="-25000" dirty="0" err="1" smtClean="0"/>
              <a:t>Solar</a:t>
            </a:r>
            <a:r>
              <a:rPr lang="es-CL" sz="2800" dirty="0" smtClean="0"/>
              <a:t> - </a:t>
            </a:r>
            <a:r>
              <a:rPr lang="es-CL" sz="2800" dirty="0" err="1" smtClean="0"/>
              <a:t>E</a:t>
            </a:r>
            <a:r>
              <a:rPr lang="es-CL" sz="2800" baseline="-25000" dirty="0" err="1" smtClean="0"/>
              <a:t>Nave</a:t>
            </a:r>
            <a:r>
              <a:rPr lang="es-CL" sz="2800" baseline="-25000" dirty="0" smtClean="0"/>
              <a:t> </a:t>
            </a:r>
            <a:r>
              <a:rPr lang="es-CL" sz="2800" dirty="0" smtClean="0"/>
              <a:t> - </a:t>
            </a:r>
            <a:r>
              <a:rPr lang="es-CL" sz="2800" dirty="0" err="1" smtClean="0"/>
              <a:t>E</a:t>
            </a:r>
            <a:r>
              <a:rPr lang="es-CL" sz="2800" baseline="-25000" dirty="0" err="1" smtClean="0"/>
              <a:t>Climatización</a:t>
            </a:r>
            <a:endParaRPr lang="es-CL" sz="2800" dirty="0"/>
          </a:p>
        </p:txBody>
      </p:sp>
    </p:spTree>
    <p:extLst>
      <p:ext uri="{BB962C8B-B14F-4D97-AF65-F5344CB8AC3E}">
        <p14:creationId xmlns:p14="http://schemas.microsoft.com/office/powerpoint/2010/main" val="887842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382" y="427019"/>
            <a:ext cx="6562069" cy="2040408"/>
          </a:xfrm>
          <a:prstGeom prst="rect">
            <a:avLst/>
          </a:prstGeom>
          <a:ln>
            <a:solidFill>
              <a:schemeClr val="tx1"/>
            </a:solidFill>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384" y="5202151"/>
            <a:ext cx="6562069" cy="1227678"/>
          </a:xfrm>
          <a:prstGeom prst="rect">
            <a:avLst/>
          </a:prstGeom>
          <a:ln>
            <a:solidFill>
              <a:schemeClr val="tx1"/>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383" y="2859315"/>
            <a:ext cx="6562069" cy="2093833"/>
          </a:xfrm>
          <a:prstGeom prst="rect">
            <a:avLst/>
          </a:prstGeom>
          <a:ln>
            <a:solidFill>
              <a:schemeClr val="tx1"/>
            </a:solidFill>
          </a:ln>
        </p:spPr>
      </p:pic>
      <p:sp>
        <p:nvSpPr>
          <p:cNvPr id="9" name="Content Placeholder 2"/>
          <p:cNvSpPr>
            <a:spLocks noGrp="1"/>
          </p:cNvSpPr>
          <p:nvPr>
            <p:ph idx="1"/>
          </p:nvPr>
        </p:nvSpPr>
        <p:spPr>
          <a:xfrm>
            <a:off x="7401962" y="323540"/>
            <a:ext cx="4476185" cy="6402018"/>
          </a:xfrm>
        </p:spPr>
        <p:txBody>
          <a:bodyPr>
            <a:normAutofit/>
          </a:bodyPr>
          <a:lstStyle/>
          <a:p>
            <a:pPr marL="0" indent="0" algn="r">
              <a:buNone/>
            </a:pPr>
            <a:r>
              <a:rPr lang="es-CL" b="1" dirty="0" smtClean="0"/>
              <a:t>Pre-procesamiento</a:t>
            </a:r>
            <a:endParaRPr lang="es-CL" b="1" dirty="0" smtClean="0"/>
          </a:p>
          <a:p>
            <a:r>
              <a:rPr lang="es-CL" dirty="0" smtClean="0"/>
              <a:t>Ajuste: Escala temporal</a:t>
            </a:r>
          </a:p>
          <a:p>
            <a:r>
              <a:rPr lang="es-CL" dirty="0" smtClean="0"/>
              <a:t>Agrupamiento: Promedio por hora</a:t>
            </a:r>
          </a:p>
          <a:p>
            <a:r>
              <a:rPr lang="es-CL" dirty="0" smtClean="0"/>
              <a:t>Match: Time </a:t>
            </a:r>
            <a:r>
              <a:rPr lang="es-CL" dirty="0" err="1" smtClean="0"/>
              <a:t>Scale</a:t>
            </a:r>
            <a:endParaRPr lang="es-CL" dirty="0" smtClean="0"/>
          </a:p>
          <a:p>
            <a:r>
              <a:rPr lang="es-CL" dirty="0" err="1" smtClean="0"/>
              <a:t>Join</a:t>
            </a:r>
            <a:r>
              <a:rPr lang="es-CL" dirty="0" smtClean="0"/>
              <a:t> *</a:t>
            </a:r>
          </a:p>
          <a:p>
            <a:r>
              <a:rPr lang="es-CL" dirty="0" smtClean="0"/>
              <a:t>Interpolación de valores faltantes</a:t>
            </a:r>
          </a:p>
          <a:p>
            <a:r>
              <a:rPr lang="es-CL" dirty="0" smtClean="0"/>
              <a:t>Split: Train, Test</a:t>
            </a:r>
          </a:p>
          <a:p>
            <a:pPr marL="0" indent="0" algn="r">
              <a:buNone/>
            </a:pPr>
            <a:r>
              <a:rPr lang="es-CL" b="1" dirty="0" smtClean="0"/>
              <a:t>Procesamiento</a:t>
            </a:r>
            <a:endParaRPr lang="es-CL" b="1" dirty="0" smtClean="0"/>
          </a:p>
          <a:p>
            <a:r>
              <a:rPr lang="es-CL" dirty="0" smtClean="0"/>
              <a:t>Regresión: </a:t>
            </a:r>
            <a:r>
              <a:rPr lang="es-CL" dirty="0" err="1" smtClean="0"/>
              <a:t>Random</a:t>
            </a:r>
            <a:r>
              <a:rPr lang="es-CL" dirty="0" smtClean="0"/>
              <a:t> </a:t>
            </a:r>
            <a:r>
              <a:rPr lang="es-CL" dirty="0" err="1" smtClean="0"/>
              <a:t>Forest</a:t>
            </a:r>
            <a:endParaRPr lang="es-CL" dirty="0" smtClean="0"/>
          </a:p>
          <a:p>
            <a:r>
              <a:rPr lang="es-CL" dirty="0" smtClean="0"/>
              <a:t>Evaluación: </a:t>
            </a:r>
            <a:r>
              <a:rPr lang="es-CL" dirty="0" err="1" smtClean="0"/>
              <a:t>Root</a:t>
            </a:r>
            <a:r>
              <a:rPr lang="es-CL" dirty="0" smtClean="0"/>
              <a:t> Mean </a:t>
            </a:r>
            <a:r>
              <a:rPr lang="es-CL" dirty="0" err="1" smtClean="0"/>
              <a:t>Square</a:t>
            </a:r>
            <a:endParaRPr lang="es-CL" dirty="0" smtClean="0"/>
          </a:p>
        </p:txBody>
      </p:sp>
    </p:spTree>
    <p:extLst>
      <p:ext uri="{BB962C8B-B14F-4D97-AF65-F5344CB8AC3E}">
        <p14:creationId xmlns:p14="http://schemas.microsoft.com/office/powerpoint/2010/main" val="25402963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118382"/>
            <a:ext cx="10515600" cy="1325563"/>
          </a:xfrm>
        </p:spPr>
        <p:txBody>
          <a:bodyPr>
            <a:normAutofit/>
          </a:bodyPr>
          <a:lstStyle/>
          <a:p>
            <a:r>
              <a:rPr lang="es-CL" dirty="0" err="1" smtClean="0"/>
              <a:t>Mars</a:t>
            </a:r>
            <a:r>
              <a:rPr lang="es-CL" dirty="0" smtClean="0"/>
              <a:t> Express </a:t>
            </a:r>
            <a:r>
              <a:rPr lang="es-CL" dirty="0" err="1" smtClean="0"/>
              <a:t>Power</a:t>
            </a:r>
            <a:r>
              <a:rPr lang="es-CL" dirty="0" smtClean="0"/>
              <a:t> </a:t>
            </a:r>
            <a:r>
              <a:rPr lang="es-CL" dirty="0" err="1" smtClean="0"/>
              <a:t>Challenge</a:t>
            </a:r>
            <a:r>
              <a:rPr lang="es-CL" dirty="0" smtClean="0"/>
              <a:t/>
            </a:r>
            <a:br>
              <a:rPr lang="es-CL" dirty="0" smtClean="0"/>
            </a:br>
            <a:r>
              <a:rPr lang="es-CL" sz="3600" dirty="0" smtClean="0"/>
              <a:t>Resultados positivos</a:t>
            </a:r>
            <a:endParaRPr lang="es-CL" sz="36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1270973"/>
            <a:ext cx="4608333" cy="28800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0245" y="1270973"/>
            <a:ext cx="4608333" cy="28800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199" y="3978000"/>
            <a:ext cx="4608333" cy="288000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0245" y="3978000"/>
            <a:ext cx="4608333" cy="2880000"/>
          </a:xfrm>
          <a:prstGeom prst="rect">
            <a:avLst/>
          </a:prstGeom>
        </p:spPr>
      </p:pic>
    </p:spTree>
    <p:extLst>
      <p:ext uri="{BB962C8B-B14F-4D97-AF65-F5344CB8AC3E}">
        <p14:creationId xmlns:p14="http://schemas.microsoft.com/office/powerpoint/2010/main" val="27439110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118382"/>
            <a:ext cx="10515600" cy="1325563"/>
          </a:xfrm>
        </p:spPr>
        <p:txBody>
          <a:bodyPr>
            <a:normAutofit/>
          </a:bodyPr>
          <a:lstStyle/>
          <a:p>
            <a:r>
              <a:rPr lang="es-CL" dirty="0" err="1" smtClean="0"/>
              <a:t>Mars</a:t>
            </a:r>
            <a:r>
              <a:rPr lang="es-CL" dirty="0" smtClean="0"/>
              <a:t> Express </a:t>
            </a:r>
            <a:r>
              <a:rPr lang="es-CL" dirty="0" err="1" smtClean="0"/>
              <a:t>Power</a:t>
            </a:r>
            <a:r>
              <a:rPr lang="es-CL" dirty="0" smtClean="0"/>
              <a:t> </a:t>
            </a:r>
            <a:r>
              <a:rPr lang="es-CL" dirty="0" err="1" smtClean="0"/>
              <a:t>Challenge</a:t>
            </a:r>
            <a:r>
              <a:rPr lang="es-CL" dirty="0" smtClean="0"/>
              <a:t/>
            </a:r>
            <a:br>
              <a:rPr lang="es-CL" dirty="0" smtClean="0"/>
            </a:br>
            <a:r>
              <a:rPr lang="es-CL" sz="3600" dirty="0" smtClean="0"/>
              <a:t>Resultados negativos</a:t>
            </a:r>
            <a:endParaRPr lang="es-CL" sz="36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329508"/>
            <a:ext cx="4608333" cy="288000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3980634"/>
            <a:ext cx="4608333" cy="288000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45467" y="1329508"/>
            <a:ext cx="4608333" cy="2880000"/>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45466" y="3978000"/>
            <a:ext cx="4608333" cy="2880000"/>
          </a:xfrm>
          <a:prstGeom prst="rect">
            <a:avLst/>
          </a:prstGeom>
        </p:spPr>
      </p:pic>
    </p:spTree>
    <p:extLst>
      <p:ext uri="{BB962C8B-B14F-4D97-AF65-F5344CB8AC3E}">
        <p14:creationId xmlns:p14="http://schemas.microsoft.com/office/powerpoint/2010/main" val="27319870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s-CL" dirty="0" smtClean="0"/>
              <a:t>Error total: 0.04979785 ( 5%)</a:t>
            </a:r>
            <a:endParaRPr lang="es-CL" dirty="0"/>
          </a:p>
          <a:p>
            <a:r>
              <a:rPr lang="es-CL" dirty="0" smtClean="0"/>
              <a:t>(Pre)Procesamiento = +Tiempo</a:t>
            </a:r>
          </a:p>
          <a:p>
            <a:r>
              <a:rPr lang="es-CL" dirty="0" smtClean="0"/>
              <a:t>Recursos computacionales</a:t>
            </a:r>
            <a:endParaRPr lang="es-CL" dirty="0"/>
          </a:p>
          <a:p>
            <a:r>
              <a:rPr lang="es-CL" dirty="0" smtClean="0"/>
              <a:t>Generación ~ Consumo</a:t>
            </a:r>
          </a:p>
          <a:p>
            <a:r>
              <a:rPr lang="es-CL" dirty="0" smtClean="0"/>
              <a:t>Predicción macro: Ok</a:t>
            </a:r>
          </a:p>
          <a:p>
            <a:r>
              <a:rPr lang="es-CL" dirty="0" smtClean="0"/>
              <a:t>Predicción micro</a:t>
            </a:r>
            <a:r>
              <a:rPr lang="es-CL" dirty="0" smtClean="0"/>
              <a:t>: Falta procesamiento: DMOP, EVTF, FTL</a:t>
            </a:r>
            <a:endParaRPr lang="es-CL" dirty="0" smtClean="0"/>
          </a:p>
          <a:p>
            <a:pPr marL="0" indent="0">
              <a:buNone/>
            </a:pPr>
            <a:endParaRPr lang="es-CL" dirty="0" smtClean="0"/>
          </a:p>
        </p:txBody>
      </p:sp>
      <p:sp>
        <p:nvSpPr>
          <p:cNvPr id="4" name="Title 1"/>
          <p:cNvSpPr>
            <a:spLocks noGrp="1"/>
          </p:cNvSpPr>
          <p:nvPr>
            <p:ph type="title"/>
          </p:nvPr>
        </p:nvSpPr>
        <p:spPr>
          <a:xfrm>
            <a:off x="838200" y="365125"/>
            <a:ext cx="10515600" cy="1325563"/>
          </a:xfrm>
        </p:spPr>
        <p:txBody>
          <a:bodyPr>
            <a:normAutofit/>
          </a:bodyPr>
          <a:lstStyle/>
          <a:p>
            <a:r>
              <a:rPr lang="es-CL" dirty="0" err="1" smtClean="0"/>
              <a:t>Mars</a:t>
            </a:r>
            <a:r>
              <a:rPr lang="es-CL" dirty="0" smtClean="0"/>
              <a:t> Express </a:t>
            </a:r>
            <a:r>
              <a:rPr lang="es-CL" dirty="0" err="1" smtClean="0"/>
              <a:t>Power</a:t>
            </a:r>
            <a:r>
              <a:rPr lang="es-CL" dirty="0" smtClean="0"/>
              <a:t> </a:t>
            </a:r>
            <a:r>
              <a:rPr lang="es-CL" dirty="0" err="1" smtClean="0"/>
              <a:t>Challenge</a:t>
            </a:r>
            <a:r>
              <a:rPr lang="es-CL" dirty="0" smtClean="0"/>
              <a:t/>
            </a:r>
            <a:br>
              <a:rPr lang="es-CL" dirty="0" smtClean="0"/>
            </a:br>
            <a:r>
              <a:rPr lang="es-CL" sz="3600" dirty="0" smtClean="0"/>
              <a:t>Conclusiones</a:t>
            </a:r>
            <a:endParaRPr lang="es-CL" sz="3600" dirty="0"/>
          </a:p>
        </p:txBody>
      </p:sp>
    </p:spTree>
    <p:extLst>
      <p:ext uri="{BB962C8B-B14F-4D97-AF65-F5344CB8AC3E}">
        <p14:creationId xmlns:p14="http://schemas.microsoft.com/office/powerpoint/2010/main" val="9819184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95632" y="0"/>
            <a:ext cx="12787631" cy="7646427"/>
          </a:xfrm>
        </p:spPr>
      </p:pic>
      <p:sp>
        <p:nvSpPr>
          <p:cNvPr id="2" name="Rectangle 1"/>
          <p:cNvSpPr/>
          <p:nvPr/>
        </p:nvSpPr>
        <p:spPr>
          <a:xfrm>
            <a:off x="9928366" y="0"/>
            <a:ext cx="2263633" cy="707886"/>
          </a:xfrm>
          <a:prstGeom prst="rect">
            <a:avLst/>
          </a:prstGeom>
        </p:spPr>
        <p:txBody>
          <a:bodyPr wrap="none">
            <a:spAutoFit/>
          </a:bodyPr>
          <a:lstStyle/>
          <a:p>
            <a:r>
              <a:rPr lang="es-CL" sz="4000" dirty="0" smtClean="0"/>
              <a:t>Preguntas</a:t>
            </a:r>
            <a:endParaRPr lang="es-CL" sz="4000" dirty="0"/>
          </a:p>
        </p:txBody>
      </p:sp>
    </p:spTree>
    <p:extLst>
      <p:ext uri="{BB962C8B-B14F-4D97-AF65-F5344CB8AC3E}">
        <p14:creationId xmlns:p14="http://schemas.microsoft.com/office/powerpoint/2010/main" val="33591242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028" y="159654"/>
            <a:ext cx="12192000" cy="6463308"/>
          </a:xfrm>
          <a:prstGeom prst="rect">
            <a:avLst/>
          </a:prstGeom>
        </p:spPr>
        <p:txBody>
          <a:bodyPr wrap="square">
            <a:spAutoFit/>
          </a:bodyPr>
          <a:lstStyle/>
          <a:p>
            <a:r>
              <a:rPr lang="es-CL" dirty="0">
                <a:solidFill>
                  <a:srgbClr val="008000"/>
                </a:solidFill>
                <a:highlight>
                  <a:srgbClr val="FFFFFF"/>
                </a:highlight>
              </a:rPr>
              <a:t>#Escala Tiempo:</a:t>
            </a:r>
            <a:endParaRPr lang="es-CL" dirty="0">
              <a:solidFill>
                <a:srgbClr val="000000"/>
              </a:solidFill>
              <a:highlight>
                <a:srgbClr val="FFFFFF"/>
              </a:highlight>
            </a:endParaRPr>
          </a:p>
          <a:p>
            <a:r>
              <a:rPr lang="es-CL" dirty="0">
                <a:solidFill>
                  <a:srgbClr val="000000"/>
                </a:solidFill>
                <a:highlight>
                  <a:srgbClr val="FFFFFF"/>
                </a:highlight>
              </a:rPr>
              <a:t>power1DT </a:t>
            </a:r>
            <a:r>
              <a:rPr lang="es-CL" b="1" dirty="0">
                <a:solidFill>
                  <a:srgbClr val="000080"/>
                </a:solidFill>
                <a:highlight>
                  <a:srgbClr val="FFFFFF"/>
                </a:highlight>
              </a:rPr>
              <a:t>&lt;-</a:t>
            </a:r>
            <a:r>
              <a:rPr lang="es-CL" dirty="0">
                <a:solidFill>
                  <a:srgbClr val="000000"/>
                </a:solidFill>
                <a:highlight>
                  <a:srgbClr val="FFFFFF"/>
                </a:highlight>
              </a:rPr>
              <a:t> power1</a:t>
            </a:r>
          </a:p>
          <a:p>
            <a:r>
              <a:rPr lang="es-CL" dirty="0">
                <a:solidFill>
                  <a:srgbClr val="000000"/>
                </a:solidFill>
                <a:highlight>
                  <a:srgbClr val="FFFFFF"/>
                </a:highlight>
              </a:rPr>
              <a:t>power1DT</a:t>
            </a:r>
            <a:r>
              <a:rPr lang="es-CL" b="1" dirty="0">
                <a:solidFill>
                  <a:srgbClr val="000080"/>
                </a:solidFill>
                <a:highlight>
                  <a:srgbClr val="FFFFFF"/>
                </a:highlight>
              </a:rPr>
              <a:t>$</a:t>
            </a:r>
            <a:r>
              <a:rPr lang="es-CL" dirty="0">
                <a:solidFill>
                  <a:srgbClr val="000000"/>
                </a:solidFill>
                <a:highlight>
                  <a:srgbClr val="FFFFFF"/>
                </a:highlight>
              </a:rPr>
              <a:t>ut_ms </a:t>
            </a:r>
            <a:r>
              <a:rPr lang="es-CL" b="1" dirty="0">
                <a:solidFill>
                  <a:srgbClr val="000080"/>
                </a:solidFill>
                <a:highlight>
                  <a:srgbClr val="FFFFFF"/>
                </a:highlight>
              </a:rPr>
              <a:t>&lt;-</a:t>
            </a:r>
            <a:r>
              <a:rPr lang="es-CL" dirty="0">
                <a:solidFill>
                  <a:srgbClr val="000000"/>
                </a:solidFill>
                <a:highlight>
                  <a:srgbClr val="FFFFFF"/>
                </a:highlight>
              </a:rPr>
              <a:t> </a:t>
            </a:r>
            <a:r>
              <a:rPr lang="es-CL" dirty="0" err="1">
                <a:solidFill>
                  <a:srgbClr val="000000"/>
                </a:solidFill>
                <a:highlight>
                  <a:srgbClr val="FFFFFF"/>
                </a:highlight>
              </a:rPr>
              <a:t>as.POSIXct</a:t>
            </a:r>
            <a:r>
              <a:rPr lang="es-CL" b="1" dirty="0">
                <a:solidFill>
                  <a:srgbClr val="000080"/>
                </a:solidFill>
                <a:highlight>
                  <a:srgbClr val="FFFFFF"/>
                </a:highlight>
              </a:rPr>
              <a:t>((((</a:t>
            </a:r>
            <a:r>
              <a:rPr lang="es-CL" dirty="0">
                <a:solidFill>
                  <a:srgbClr val="000000"/>
                </a:solidFill>
                <a:highlight>
                  <a:srgbClr val="FFFFFF"/>
                </a:highlight>
              </a:rPr>
              <a:t>power1</a:t>
            </a:r>
            <a:r>
              <a:rPr lang="es-CL" b="1" dirty="0">
                <a:solidFill>
                  <a:srgbClr val="000080"/>
                </a:solidFill>
                <a:highlight>
                  <a:srgbClr val="FFFFFF"/>
                </a:highlight>
              </a:rPr>
              <a:t>[</a:t>
            </a:r>
            <a:r>
              <a:rPr lang="es-CL" dirty="0">
                <a:solidFill>
                  <a:srgbClr val="808080"/>
                </a:solidFill>
                <a:highlight>
                  <a:srgbClr val="FFFFFF"/>
                </a:highlight>
              </a:rPr>
              <a:t>'</a:t>
            </a:r>
            <a:r>
              <a:rPr lang="es-CL" dirty="0" err="1">
                <a:solidFill>
                  <a:srgbClr val="808080"/>
                </a:solidFill>
                <a:highlight>
                  <a:srgbClr val="FFFFFF"/>
                </a:highlight>
              </a:rPr>
              <a:t>ut_ms</a:t>
            </a:r>
            <a:r>
              <a:rPr lang="es-CL" dirty="0">
                <a:solidFill>
                  <a:srgbClr val="808080"/>
                </a:solidFill>
                <a:highlight>
                  <a:srgbClr val="FFFFFF"/>
                </a:highlight>
              </a:rPr>
              <a:t>'</a:t>
            </a:r>
            <a:r>
              <a:rPr lang="es-CL" b="1" dirty="0">
                <a:solidFill>
                  <a:srgbClr val="000080"/>
                </a:solidFill>
                <a:highlight>
                  <a:srgbClr val="FFFFFF"/>
                </a:highlight>
              </a:rPr>
              <a:t>])/</a:t>
            </a:r>
            <a:r>
              <a:rPr lang="es-CL" dirty="0">
                <a:solidFill>
                  <a:srgbClr val="FF8000"/>
                </a:solidFill>
                <a:highlight>
                  <a:srgbClr val="FFFFFF"/>
                </a:highlight>
              </a:rPr>
              <a:t>1000</a:t>
            </a:r>
            <a:r>
              <a:rPr lang="es-CL" b="1" dirty="0">
                <a:solidFill>
                  <a:srgbClr val="000080"/>
                </a:solidFill>
                <a:highlight>
                  <a:srgbClr val="FFFFFF"/>
                </a:highlight>
              </a:rPr>
              <a:t>)[</a:t>
            </a:r>
            <a:r>
              <a:rPr lang="es-CL" dirty="0">
                <a:solidFill>
                  <a:srgbClr val="000000"/>
                </a:solidFill>
                <a:highlight>
                  <a:srgbClr val="FFFFFF"/>
                </a:highlight>
              </a:rPr>
              <a:t>,</a:t>
            </a:r>
            <a:r>
              <a:rPr lang="es-CL" b="1" dirty="0">
                <a:solidFill>
                  <a:srgbClr val="000080"/>
                </a:solidFill>
                <a:highlight>
                  <a:srgbClr val="FFFFFF"/>
                </a:highlight>
              </a:rPr>
              <a:t>])</a:t>
            </a:r>
            <a:r>
              <a:rPr lang="es-CL" dirty="0">
                <a:solidFill>
                  <a:srgbClr val="000000"/>
                </a:solidFill>
                <a:highlight>
                  <a:srgbClr val="FFFFFF"/>
                </a:highlight>
              </a:rPr>
              <a:t>, </a:t>
            </a:r>
            <a:r>
              <a:rPr lang="es-CL" dirty="0" err="1">
                <a:solidFill>
                  <a:srgbClr val="000000"/>
                </a:solidFill>
                <a:highlight>
                  <a:srgbClr val="FFFFFF"/>
                </a:highlight>
              </a:rPr>
              <a:t>origin</a:t>
            </a:r>
            <a:r>
              <a:rPr lang="es-CL" b="1" dirty="0">
                <a:solidFill>
                  <a:srgbClr val="000080"/>
                </a:solidFill>
                <a:highlight>
                  <a:srgbClr val="FFFFFF"/>
                </a:highlight>
              </a:rPr>
              <a:t>=</a:t>
            </a:r>
            <a:r>
              <a:rPr lang="es-CL" dirty="0">
                <a:solidFill>
                  <a:srgbClr val="808080"/>
                </a:solidFill>
                <a:highlight>
                  <a:srgbClr val="FFFFFF"/>
                </a:highlight>
              </a:rPr>
              <a:t>"1970-01-01"</a:t>
            </a:r>
            <a:r>
              <a:rPr lang="es-CL" b="1" dirty="0">
                <a:solidFill>
                  <a:srgbClr val="000080"/>
                </a:solidFill>
                <a:highlight>
                  <a:srgbClr val="FFFFFF"/>
                </a:highlight>
              </a:rPr>
              <a:t>)</a:t>
            </a:r>
            <a:endParaRPr lang="es-CL" dirty="0">
              <a:solidFill>
                <a:srgbClr val="000000"/>
              </a:solidFill>
              <a:highlight>
                <a:srgbClr val="FFFFFF"/>
              </a:highlight>
            </a:endParaRPr>
          </a:p>
          <a:p>
            <a:endParaRPr lang="es-CL" dirty="0">
              <a:solidFill>
                <a:srgbClr val="000000"/>
              </a:solidFill>
              <a:highlight>
                <a:srgbClr val="FFFFFF"/>
              </a:highlight>
            </a:endParaRPr>
          </a:p>
          <a:p>
            <a:r>
              <a:rPr lang="es-CL" dirty="0">
                <a:solidFill>
                  <a:srgbClr val="008000"/>
                </a:solidFill>
                <a:highlight>
                  <a:srgbClr val="FFFFFF"/>
                </a:highlight>
              </a:rPr>
              <a:t>#Agrupamiento: Promedio por hora:</a:t>
            </a:r>
            <a:endParaRPr lang="es-CL" dirty="0">
              <a:solidFill>
                <a:srgbClr val="000000"/>
              </a:solidFill>
              <a:highlight>
                <a:srgbClr val="FFFFFF"/>
              </a:highlight>
            </a:endParaRPr>
          </a:p>
          <a:p>
            <a:r>
              <a:rPr lang="es-CL" dirty="0">
                <a:solidFill>
                  <a:srgbClr val="000000"/>
                </a:solidFill>
                <a:highlight>
                  <a:srgbClr val="FFFFFF"/>
                </a:highlight>
              </a:rPr>
              <a:t>power1DT</a:t>
            </a:r>
            <a:r>
              <a:rPr lang="es-CL" b="1" dirty="0">
                <a:solidFill>
                  <a:srgbClr val="000080"/>
                </a:solidFill>
                <a:highlight>
                  <a:srgbClr val="FFFFFF"/>
                </a:highlight>
              </a:rPr>
              <a:t>$</a:t>
            </a:r>
            <a:r>
              <a:rPr lang="es-CL" dirty="0">
                <a:solidFill>
                  <a:srgbClr val="000000"/>
                </a:solidFill>
                <a:highlight>
                  <a:srgbClr val="FFFFFF"/>
                </a:highlight>
              </a:rPr>
              <a:t>ut_ms </a:t>
            </a:r>
            <a:r>
              <a:rPr lang="es-CL" b="1" dirty="0">
                <a:solidFill>
                  <a:srgbClr val="000080"/>
                </a:solidFill>
                <a:highlight>
                  <a:srgbClr val="FFFFFF"/>
                </a:highlight>
              </a:rPr>
              <a:t>&lt;-</a:t>
            </a:r>
            <a:r>
              <a:rPr lang="es-CL" dirty="0">
                <a:solidFill>
                  <a:srgbClr val="000000"/>
                </a:solidFill>
                <a:highlight>
                  <a:srgbClr val="FFFFFF"/>
                </a:highlight>
              </a:rPr>
              <a:t> </a:t>
            </a:r>
            <a:r>
              <a:rPr lang="es-CL" dirty="0" err="1">
                <a:solidFill>
                  <a:srgbClr val="8000FF"/>
                </a:solidFill>
                <a:highlight>
                  <a:srgbClr val="FFFFFF"/>
                </a:highlight>
              </a:rPr>
              <a:t>cut</a:t>
            </a:r>
            <a:r>
              <a:rPr lang="es-CL" b="1" dirty="0">
                <a:solidFill>
                  <a:srgbClr val="000080"/>
                </a:solidFill>
                <a:highlight>
                  <a:srgbClr val="FFFFFF"/>
                </a:highlight>
              </a:rPr>
              <a:t>(</a:t>
            </a:r>
            <a:r>
              <a:rPr lang="es-CL" dirty="0">
                <a:solidFill>
                  <a:srgbClr val="000000"/>
                </a:solidFill>
                <a:highlight>
                  <a:srgbClr val="FFFFFF"/>
                </a:highlight>
              </a:rPr>
              <a:t>power1DT</a:t>
            </a:r>
            <a:r>
              <a:rPr lang="es-CL" b="1" dirty="0">
                <a:solidFill>
                  <a:srgbClr val="000080"/>
                </a:solidFill>
                <a:highlight>
                  <a:srgbClr val="FFFFFF"/>
                </a:highlight>
              </a:rPr>
              <a:t>$</a:t>
            </a:r>
            <a:r>
              <a:rPr lang="es-CL" dirty="0">
                <a:solidFill>
                  <a:srgbClr val="000000"/>
                </a:solidFill>
                <a:highlight>
                  <a:srgbClr val="FFFFFF"/>
                </a:highlight>
              </a:rPr>
              <a:t>ut_ms, </a:t>
            </a:r>
            <a:r>
              <a:rPr lang="es-CL" dirty="0" err="1">
                <a:solidFill>
                  <a:srgbClr val="000000"/>
                </a:solidFill>
                <a:highlight>
                  <a:srgbClr val="FFFFFF"/>
                </a:highlight>
              </a:rPr>
              <a:t>breaks</a:t>
            </a:r>
            <a:r>
              <a:rPr lang="es-CL" b="1" dirty="0">
                <a:solidFill>
                  <a:srgbClr val="000080"/>
                </a:solidFill>
                <a:highlight>
                  <a:srgbClr val="FFFFFF"/>
                </a:highlight>
              </a:rPr>
              <a:t>=</a:t>
            </a:r>
            <a:r>
              <a:rPr lang="es-CL" dirty="0">
                <a:solidFill>
                  <a:srgbClr val="808080"/>
                </a:solidFill>
                <a:highlight>
                  <a:srgbClr val="FFFFFF"/>
                </a:highlight>
              </a:rPr>
              <a:t>"</a:t>
            </a:r>
            <a:r>
              <a:rPr lang="es-CL" dirty="0" err="1">
                <a:solidFill>
                  <a:srgbClr val="808080"/>
                </a:solidFill>
                <a:highlight>
                  <a:srgbClr val="FFFFFF"/>
                </a:highlight>
              </a:rPr>
              <a:t>hour</a:t>
            </a:r>
            <a:r>
              <a:rPr lang="es-CL" dirty="0">
                <a:solidFill>
                  <a:srgbClr val="808080"/>
                </a:solidFill>
                <a:highlight>
                  <a:srgbClr val="FFFFFF"/>
                </a:highlight>
              </a:rPr>
              <a:t>"</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power1DTHourMean </a:t>
            </a:r>
            <a:r>
              <a:rPr lang="es-CL" b="1" dirty="0">
                <a:solidFill>
                  <a:srgbClr val="000080"/>
                </a:solidFill>
                <a:highlight>
                  <a:srgbClr val="FFFFFF"/>
                </a:highlight>
              </a:rPr>
              <a:t>&lt;-</a:t>
            </a:r>
            <a:r>
              <a:rPr lang="es-CL" dirty="0">
                <a:solidFill>
                  <a:srgbClr val="000000"/>
                </a:solidFill>
                <a:highlight>
                  <a:srgbClr val="FFFFFF"/>
                </a:highlight>
              </a:rPr>
              <a:t> power1DT </a:t>
            </a:r>
            <a:r>
              <a:rPr lang="es-CL" dirty="0">
                <a:solidFill>
                  <a:srgbClr val="804000"/>
                </a:solidFill>
                <a:highlight>
                  <a:srgbClr val="FFFFFF"/>
                </a:highlight>
              </a:rPr>
              <a:t>%&gt;%</a:t>
            </a:r>
            <a:r>
              <a:rPr lang="es-CL" dirty="0">
                <a:solidFill>
                  <a:srgbClr val="000000"/>
                </a:solidFill>
                <a:highlight>
                  <a:srgbClr val="FFFFFF"/>
                </a:highlight>
              </a:rPr>
              <a:t> </a:t>
            </a:r>
            <a:r>
              <a:rPr lang="es-CL" dirty="0" err="1">
                <a:solidFill>
                  <a:srgbClr val="000000"/>
                </a:solidFill>
                <a:highlight>
                  <a:srgbClr val="FFFFFF"/>
                </a:highlight>
              </a:rPr>
              <a:t>group_by</a:t>
            </a:r>
            <a:r>
              <a:rPr lang="es-CL" b="1" dirty="0">
                <a:solidFill>
                  <a:srgbClr val="000080"/>
                </a:solidFill>
                <a:highlight>
                  <a:srgbClr val="FFFFFF"/>
                </a:highlight>
              </a:rPr>
              <a:t>(</a:t>
            </a:r>
            <a:r>
              <a:rPr lang="es-CL" dirty="0" err="1">
                <a:solidFill>
                  <a:srgbClr val="000000"/>
                </a:solidFill>
                <a:highlight>
                  <a:srgbClr val="FFFFFF"/>
                </a:highlight>
              </a:rPr>
              <a:t>ut_ms</a:t>
            </a:r>
            <a:r>
              <a:rPr lang="es-CL" b="1" dirty="0">
                <a:solidFill>
                  <a:srgbClr val="000080"/>
                </a:solidFill>
                <a:highlight>
                  <a:srgbClr val="FFFFFF"/>
                </a:highlight>
              </a:rPr>
              <a:t>)</a:t>
            </a:r>
            <a:r>
              <a:rPr lang="es-CL" dirty="0">
                <a:solidFill>
                  <a:srgbClr val="000000"/>
                </a:solidFill>
                <a:highlight>
                  <a:srgbClr val="FFFFFF"/>
                </a:highlight>
              </a:rPr>
              <a:t> </a:t>
            </a:r>
            <a:r>
              <a:rPr lang="es-CL" dirty="0">
                <a:solidFill>
                  <a:srgbClr val="804000"/>
                </a:solidFill>
                <a:highlight>
                  <a:srgbClr val="FFFFFF"/>
                </a:highlight>
              </a:rPr>
              <a:t>%&gt;%</a:t>
            </a:r>
            <a:r>
              <a:rPr lang="es-CL" dirty="0">
                <a:solidFill>
                  <a:srgbClr val="000000"/>
                </a:solidFill>
                <a:highlight>
                  <a:srgbClr val="FFFFFF"/>
                </a:highlight>
              </a:rPr>
              <a:t> </a:t>
            </a:r>
            <a:r>
              <a:rPr lang="es-CL" dirty="0" err="1">
                <a:solidFill>
                  <a:srgbClr val="000000"/>
                </a:solidFill>
                <a:highlight>
                  <a:srgbClr val="FFFFFF"/>
                </a:highlight>
              </a:rPr>
              <a:t>summarise_each</a:t>
            </a:r>
            <a:r>
              <a:rPr lang="es-CL" b="1" dirty="0">
                <a:solidFill>
                  <a:srgbClr val="000080"/>
                </a:solidFill>
                <a:highlight>
                  <a:srgbClr val="FFFFFF"/>
                </a:highlight>
              </a:rPr>
              <a:t>(</a:t>
            </a:r>
            <a:r>
              <a:rPr lang="es-CL" dirty="0" err="1">
                <a:solidFill>
                  <a:srgbClr val="000000"/>
                </a:solidFill>
                <a:highlight>
                  <a:srgbClr val="FFFFFF"/>
                </a:highlight>
              </a:rPr>
              <a:t>funs</a:t>
            </a:r>
            <a:r>
              <a:rPr lang="es-CL" b="1" dirty="0">
                <a:solidFill>
                  <a:srgbClr val="000080"/>
                </a:solidFill>
                <a:highlight>
                  <a:srgbClr val="FFFFFF"/>
                </a:highlight>
              </a:rPr>
              <a:t>(</a:t>
            </a:r>
            <a:r>
              <a:rPr lang="es-CL" dirty="0">
                <a:solidFill>
                  <a:srgbClr val="8000FF"/>
                </a:solidFill>
                <a:highlight>
                  <a:srgbClr val="FFFFFF"/>
                </a:highlight>
              </a:rPr>
              <a:t>mean</a:t>
            </a:r>
            <a:r>
              <a:rPr lang="es-CL" b="1" dirty="0">
                <a:solidFill>
                  <a:srgbClr val="000080"/>
                </a:solidFill>
                <a:highlight>
                  <a:srgbClr val="FFFFFF"/>
                </a:highlight>
              </a:rPr>
              <a:t>))</a:t>
            </a:r>
            <a:endParaRPr lang="es-CL" dirty="0">
              <a:solidFill>
                <a:srgbClr val="000000"/>
              </a:solidFill>
              <a:highlight>
                <a:srgbClr val="FFFFFF"/>
              </a:highlight>
            </a:endParaRPr>
          </a:p>
          <a:p>
            <a:endParaRPr lang="es-CL" dirty="0">
              <a:solidFill>
                <a:srgbClr val="000000"/>
              </a:solidFill>
              <a:highlight>
                <a:srgbClr val="FFFFFF"/>
              </a:highlight>
            </a:endParaRPr>
          </a:p>
          <a:p>
            <a:r>
              <a:rPr lang="es-CL" dirty="0">
                <a:solidFill>
                  <a:srgbClr val="008000"/>
                </a:solidFill>
                <a:highlight>
                  <a:srgbClr val="FFFFFF"/>
                </a:highlight>
              </a:rPr>
              <a:t>#Match: </a:t>
            </a:r>
            <a:r>
              <a:rPr lang="es-CL" dirty="0" err="1">
                <a:solidFill>
                  <a:srgbClr val="008000"/>
                </a:solidFill>
                <a:highlight>
                  <a:srgbClr val="FFFFFF"/>
                </a:highlight>
              </a:rPr>
              <a:t>TimeScale</a:t>
            </a:r>
            <a:endParaRPr lang="es-CL" dirty="0">
              <a:solidFill>
                <a:srgbClr val="000000"/>
              </a:solidFill>
              <a:highlight>
                <a:srgbClr val="FFFFFF"/>
              </a:highlight>
            </a:endParaRPr>
          </a:p>
          <a:p>
            <a:r>
              <a:rPr lang="es-CL" dirty="0">
                <a:solidFill>
                  <a:srgbClr val="000000"/>
                </a:solidFill>
                <a:highlight>
                  <a:srgbClr val="FFFFFF"/>
                </a:highlight>
              </a:rPr>
              <a:t>power1DTHourMeanMS </a:t>
            </a:r>
            <a:r>
              <a:rPr lang="es-CL" b="1" dirty="0">
                <a:solidFill>
                  <a:srgbClr val="000080"/>
                </a:solidFill>
                <a:highlight>
                  <a:srgbClr val="FFFFFF"/>
                </a:highlight>
              </a:rPr>
              <a:t>&lt;-</a:t>
            </a:r>
            <a:r>
              <a:rPr lang="es-CL" dirty="0">
                <a:solidFill>
                  <a:srgbClr val="000000"/>
                </a:solidFill>
                <a:highlight>
                  <a:srgbClr val="FFFFFF"/>
                </a:highlight>
              </a:rPr>
              <a:t> power1DTHourMean</a:t>
            </a:r>
            <a:r>
              <a:rPr lang="es-CL" b="1" dirty="0">
                <a:solidFill>
                  <a:srgbClr val="000080"/>
                </a:solidFill>
                <a:highlight>
                  <a:srgbClr val="FFFFFF"/>
                </a:highlight>
              </a:rPr>
              <a:t>$</a:t>
            </a:r>
            <a:r>
              <a:rPr lang="es-CL" dirty="0">
                <a:solidFill>
                  <a:srgbClr val="000000"/>
                </a:solidFill>
                <a:highlight>
                  <a:srgbClr val="FFFFFF"/>
                </a:highlight>
              </a:rPr>
              <a:t>ut_ms</a:t>
            </a:r>
          </a:p>
          <a:p>
            <a:r>
              <a:rPr lang="es-CL" b="1" dirty="0" err="1">
                <a:solidFill>
                  <a:srgbClr val="0000FF"/>
                </a:solidFill>
                <a:highlight>
                  <a:srgbClr val="FFFFFF"/>
                </a:highlight>
              </a:rPr>
              <a:t>for</a:t>
            </a:r>
            <a:r>
              <a:rPr lang="es-CL" dirty="0">
                <a:solidFill>
                  <a:srgbClr val="000000"/>
                </a:solidFill>
                <a:highlight>
                  <a:srgbClr val="FFFFFF"/>
                </a:highlight>
              </a:rPr>
              <a:t> </a:t>
            </a:r>
            <a:r>
              <a:rPr lang="es-CL" b="1" dirty="0">
                <a:solidFill>
                  <a:srgbClr val="000080"/>
                </a:solidFill>
                <a:highlight>
                  <a:srgbClr val="FFFFFF"/>
                </a:highlight>
              </a:rPr>
              <a:t>(</a:t>
            </a:r>
            <a:r>
              <a:rPr lang="es-CL" dirty="0">
                <a:solidFill>
                  <a:srgbClr val="000000"/>
                </a:solidFill>
                <a:highlight>
                  <a:srgbClr val="FFFFFF"/>
                </a:highlight>
              </a:rPr>
              <a:t>i </a:t>
            </a:r>
            <a:r>
              <a:rPr lang="es-CL" b="1" dirty="0">
                <a:solidFill>
                  <a:srgbClr val="0000FF"/>
                </a:solidFill>
                <a:highlight>
                  <a:srgbClr val="FFFFFF"/>
                </a:highlight>
              </a:rPr>
              <a:t>in</a:t>
            </a:r>
            <a:r>
              <a:rPr lang="es-CL" dirty="0">
                <a:solidFill>
                  <a:srgbClr val="000000"/>
                </a:solidFill>
                <a:highlight>
                  <a:srgbClr val="FFFFFF"/>
                </a:highlight>
              </a:rPr>
              <a:t> </a:t>
            </a:r>
            <a:r>
              <a:rPr lang="es-CL" dirty="0">
                <a:solidFill>
                  <a:srgbClr val="FF8000"/>
                </a:solidFill>
                <a:highlight>
                  <a:srgbClr val="FFFFFF"/>
                </a:highlight>
              </a:rPr>
              <a:t>1</a:t>
            </a:r>
            <a:r>
              <a:rPr lang="es-CL" b="1" dirty="0">
                <a:solidFill>
                  <a:srgbClr val="000080"/>
                </a:solidFill>
                <a:highlight>
                  <a:srgbClr val="FFFFFF"/>
                </a:highlight>
              </a:rPr>
              <a:t>:</a:t>
            </a:r>
            <a:r>
              <a:rPr lang="es-CL" dirty="0">
                <a:solidFill>
                  <a:srgbClr val="8000FF"/>
                </a:solidFill>
                <a:highlight>
                  <a:srgbClr val="FFFFFF"/>
                </a:highlight>
              </a:rPr>
              <a:t>nrow</a:t>
            </a:r>
            <a:r>
              <a:rPr lang="es-CL" b="1" dirty="0">
                <a:solidFill>
                  <a:srgbClr val="000080"/>
                </a:solidFill>
                <a:highlight>
                  <a:srgbClr val="FFFFFF"/>
                </a:highlight>
              </a:rPr>
              <a:t>(</a:t>
            </a:r>
            <a:r>
              <a:rPr lang="es-CL" dirty="0">
                <a:solidFill>
                  <a:srgbClr val="000000"/>
                </a:solidFill>
                <a:highlight>
                  <a:srgbClr val="FFFFFF"/>
                </a:highlight>
              </a:rPr>
              <a:t>saaf1DTHourMean</a:t>
            </a:r>
            <a:r>
              <a:rPr lang="es-CL" b="1" dirty="0">
                <a:solidFill>
                  <a:srgbClr val="000080"/>
                </a:solidFill>
                <a:highlight>
                  <a:srgbClr val="FFFFFF"/>
                </a:highlight>
              </a:rPr>
              <a:t>))</a:t>
            </a:r>
            <a:r>
              <a:rPr lang="es-CL" dirty="0">
                <a:solidFill>
                  <a:srgbClr val="000000"/>
                </a:solidFill>
                <a:highlight>
                  <a:srgbClr val="FFFFFF"/>
                </a:highlight>
              </a:rPr>
              <a:t> </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  saaf1DTHourMean</a:t>
            </a:r>
            <a:r>
              <a:rPr lang="es-CL" b="1" dirty="0">
                <a:solidFill>
                  <a:srgbClr val="000080"/>
                </a:solidFill>
                <a:highlight>
                  <a:srgbClr val="FFFFFF"/>
                </a:highlight>
              </a:rPr>
              <a:t>$</a:t>
            </a:r>
            <a:r>
              <a:rPr lang="es-CL" dirty="0">
                <a:solidFill>
                  <a:srgbClr val="000000"/>
                </a:solidFill>
                <a:highlight>
                  <a:srgbClr val="FFFFFF"/>
                </a:highlight>
              </a:rPr>
              <a:t>ut_ms</a:t>
            </a:r>
            <a:r>
              <a:rPr lang="es-CL" b="1" dirty="0">
                <a:solidFill>
                  <a:srgbClr val="000080"/>
                </a:solidFill>
                <a:highlight>
                  <a:srgbClr val="FFFFFF"/>
                </a:highlight>
              </a:rPr>
              <a:t>[</a:t>
            </a:r>
            <a:r>
              <a:rPr lang="es-CL" dirty="0">
                <a:solidFill>
                  <a:srgbClr val="000000"/>
                </a:solidFill>
                <a:highlight>
                  <a:srgbClr val="FFFFFF"/>
                </a:highlight>
              </a:rPr>
              <a:t>i</a:t>
            </a:r>
            <a:r>
              <a:rPr lang="es-CL" b="1" dirty="0">
                <a:solidFill>
                  <a:srgbClr val="000080"/>
                </a:solidFill>
                <a:highlight>
                  <a:srgbClr val="FFFFFF"/>
                </a:highlight>
              </a:rPr>
              <a:t>]</a:t>
            </a:r>
            <a:r>
              <a:rPr lang="es-CL" dirty="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power1DTHourMeanMS</a:t>
            </a:r>
            <a:r>
              <a:rPr lang="es-CL" b="1" dirty="0">
                <a:solidFill>
                  <a:srgbClr val="000080"/>
                </a:solidFill>
                <a:highlight>
                  <a:srgbClr val="FFFFFF"/>
                </a:highlight>
              </a:rPr>
              <a:t>[</a:t>
            </a:r>
            <a:r>
              <a:rPr lang="es-CL" dirty="0" err="1">
                <a:solidFill>
                  <a:srgbClr val="000000"/>
                </a:solidFill>
                <a:highlight>
                  <a:srgbClr val="FFFFFF"/>
                </a:highlight>
              </a:rPr>
              <a:t>findInterval</a:t>
            </a:r>
            <a:r>
              <a:rPr lang="es-CL" b="1" dirty="0">
                <a:solidFill>
                  <a:srgbClr val="000080"/>
                </a:solidFill>
                <a:highlight>
                  <a:srgbClr val="FFFFFF"/>
                </a:highlight>
              </a:rPr>
              <a:t>(</a:t>
            </a:r>
            <a:r>
              <a:rPr lang="es-CL" dirty="0">
                <a:solidFill>
                  <a:srgbClr val="000000"/>
                </a:solidFill>
                <a:highlight>
                  <a:srgbClr val="FFFFFF"/>
                </a:highlight>
              </a:rPr>
              <a:t>saaf1DTHourMean</a:t>
            </a:r>
            <a:r>
              <a:rPr lang="es-CL" b="1" dirty="0">
                <a:solidFill>
                  <a:srgbClr val="000080"/>
                </a:solidFill>
                <a:highlight>
                  <a:srgbClr val="FFFFFF"/>
                </a:highlight>
              </a:rPr>
              <a:t>$</a:t>
            </a:r>
            <a:r>
              <a:rPr lang="es-CL" dirty="0">
                <a:solidFill>
                  <a:srgbClr val="000000"/>
                </a:solidFill>
                <a:highlight>
                  <a:srgbClr val="FFFFFF"/>
                </a:highlight>
              </a:rPr>
              <a:t>ut_ms</a:t>
            </a:r>
            <a:r>
              <a:rPr lang="es-CL" b="1" dirty="0">
                <a:solidFill>
                  <a:srgbClr val="000080"/>
                </a:solidFill>
                <a:highlight>
                  <a:srgbClr val="FFFFFF"/>
                </a:highlight>
              </a:rPr>
              <a:t>[</a:t>
            </a:r>
            <a:r>
              <a:rPr lang="es-CL" dirty="0">
                <a:solidFill>
                  <a:srgbClr val="000000"/>
                </a:solidFill>
                <a:highlight>
                  <a:srgbClr val="FFFFFF"/>
                </a:highlight>
              </a:rPr>
              <a:t>i</a:t>
            </a:r>
            <a:r>
              <a:rPr lang="es-CL" b="1" dirty="0">
                <a:solidFill>
                  <a:srgbClr val="000080"/>
                </a:solidFill>
                <a:highlight>
                  <a:srgbClr val="FFFFFF"/>
                </a:highlight>
              </a:rPr>
              <a:t>]</a:t>
            </a:r>
            <a:r>
              <a:rPr lang="es-CL" dirty="0">
                <a:solidFill>
                  <a:srgbClr val="000000"/>
                </a:solidFill>
                <a:highlight>
                  <a:srgbClr val="FFFFFF"/>
                </a:highlight>
              </a:rPr>
              <a:t>,power1DTHourMeanMS</a:t>
            </a:r>
            <a:r>
              <a:rPr lang="es-CL" b="1" dirty="0">
                <a:solidFill>
                  <a:srgbClr val="000080"/>
                </a:solidFill>
                <a:highlight>
                  <a:srgbClr val="FFFFFF"/>
                </a:highlight>
              </a:rPr>
              <a:t>)]</a:t>
            </a:r>
            <a:endParaRPr lang="es-CL" dirty="0">
              <a:solidFill>
                <a:srgbClr val="000000"/>
              </a:solidFill>
              <a:highlight>
                <a:srgbClr val="FFFFFF"/>
              </a:highlight>
            </a:endParaRPr>
          </a:p>
          <a:p>
            <a:r>
              <a:rPr lang="es-CL" b="1" dirty="0">
                <a:solidFill>
                  <a:srgbClr val="000080"/>
                </a:solidFill>
                <a:highlight>
                  <a:srgbClr val="FFFFFF"/>
                </a:highlight>
              </a:rPr>
              <a:t>}</a:t>
            </a:r>
            <a:endParaRPr lang="es-CL" dirty="0">
              <a:solidFill>
                <a:srgbClr val="000000"/>
              </a:solidFill>
              <a:highlight>
                <a:srgbClr val="FFFFFF"/>
              </a:highlight>
            </a:endParaRPr>
          </a:p>
          <a:p>
            <a:endParaRPr lang="es-CL" dirty="0">
              <a:solidFill>
                <a:srgbClr val="000000"/>
              </a:solidFill>
              <a:highlight>
                <a:srgbClr val="FFFFFF"/>
              </a:highlight>
            </a:endParaRPr>
          </a:p>
          <a:p>
            <a:r>
              <a:rPr lang="es-CL" dirty="0">
                <a:solidFill>
                  <a:srgbClr val="008000"/>
                </a:solidFill>
                <a:highlight>
                  <a:srgbClr val="FFFFFF"/>
                </a:highlight>
              </a:rPr>
              <a:t>#</a:t>
            </a:r>
            <a:r>
              <a:rPr lang="es-CL" dirty="0" err="1">
                <a:solidFill>
                  <a:srgbClr val="008000"/>
                </a:solidFill>
                <a:highlight>
                  <a:srgbClr val="FFFFFF"/>
                </a:highlight>
              </a:rPr>
              <a:t>Merge</a:t>
            </a:r>
            <a:r>
              <a:rPr lang="es-CL" dirty="0">
                <a:solidFill>
                  <a:srgbClr val="008000"/>
                </a:solidFill>
                <a:highlight>
                  <a:srgbClr val="FFFFFF"/>
                </a:highlight>
              </a:rPr>
              <a:t>:</a:t>
            </a:r>
            <a:endParaRPr lang="es-CL" dirty="0">
              <a:solidFill>
                <a:srgbClr val="000000"/>
              </a:solidFill>
              <a:highlight>
                <a:srgbClr val="FFFFFF"/>
              </a:highlight>
            </a:endParaRPr>
          </a:p>
          <a:p>
            <a:r>
              <a:rPr lang="en-US" dirty="0">
                <a:solidFill>
                  <a:srgbClr val="000000"/>
                </a:solidFill>
                <a:highlight>
                  <a:srgbClr val="FFFFFF"/>
                </a:highlight>
              </a:rPr>
              <a:t>power1DTHourMean</a:t>
            </a:r>
            <a:r>
              <a:rPr lang="en-US" b="1" dirty="0">
                <a:solidFill>
                  <a:srgbClr val="000080"/>
                </a:solidFill>
                <a:highlight>
                  <a:srgbClr val="FFFFFF"/>
                </a:highlight>
              </a:rPr>
              <a:t>&lt;-</a:t>
            </a:r>
            <a:r>
              <a:rPr lang="en-US" dirty="0">
                <a:solidFill>
                  <a:srgbClr val="8000FF"/>
                </a:solidFill>
                <a:highlight>
                  <a:srgbClr val="FFFFFF"/>
                </a:highlight>
              </a:rPr>
              <a:t>merge</a:t>
            </a:r>
            <a:r>
              <a:rPr lang="en-US" b="1" dirty="0">
                <a:solidFill>
                  <a:srgbClr val="000080"/>
                </a:solidFill>
                <a:highlight>
                  <a:srgbClr val="FFFFFF"/>
                </a:highlight>
              </a:rPr>
              <a:t>(</a:t>
            </a:r>
            <a:r>
              <a:rPr lang="en-US" dirty="0">
                <a:solidFill>
                  <a:srgbClr val="000000"/>
                </a:solidFill>
                <a:highlight>
                  <a:srgbClr val="FFFFFF"/>
                </a:highlight>
              </a:rPr>
              <a:t>x</a:t>
            </a:r>
            <a:r>
              <a:rPr lang="en-US" b="1" dirty="0">
                <a:solidFill>
                  <a:srgbClr val="000080"/>
                </a:solidFill>
                <a:highlight>
                  <a:srgbClr val="FFFFFF"/>
                </a:highlight>
              </a:rPr>
              <a:t>=</a:t>
            </a:r>
            <a:r>
              <a:rPr lang="en-US" dirty="0">
                <a:solidFill>
                  <a:srgbClr val="000000"/>
                </a:solidFill>
                <a:highlight>
                  <a:srgbClr val="FFFFFF"/>
                </a:highlight>
              </a:rPr>
              <a:t>power1DTHourMean, y</a:t>
            </a:r>
            <a:r>
              <a:rPr lang="en-US" b="1" dirty="0">
                <a:solidFill>
                  <a:srgbClr val="000080"/>
                </a:solidFill>
                <a:highlight>
                  <a:srgbClr val="FFFFFF"/>
                </a:highlight>
              </a:rPr>
              <a:t>=</a:t>
            </a:r>
            <a:r>
              <a:rPr lang="en-US" dirty="0">
                <a:solidFill>
                  <a:srgbClr val="000000"/>
                </a:solidFill>
                <a:highlight>
                  <a:srgbClr val="FFFFFF"/>
                </a:highlight>
              </a:rPr>
              <a:t>saaf1DTHourMean, </a:t>
            </a:r>
            <a:r>
              <a:rPr lang="en-US" dirty="0">
                <a:solidFill>
                  <a:srgbClr val="8000FF"/>
                </a:solidFill>
                <a:highlight>
                  <a:srgbClr val="FFFFFF"/>
                </a:highlight>
              </a:rPr>
              <a:t>by</a:t>
            </a:r>
            <a:r>
              <a:rPr lang="en-US" b="1" dirty="0">
                <a:solidFill>
                  <a:srgbClr val="000080"/>
                </a:solidFill>
                <a:highlight>
                  <a:srgbClr val="FFFFFF"/>
                </a:highlight>
              </a:rPr>
              <a:t>=</a:t>
            </a:r>
            <a:r>
              <a:rPr lang="en-US" dirty="0">
                <a:solidFill>
                  <a:srgbClr val="808080"/>
                </a:solidFill>
                <a:highlight>
                  <a:srgbClr val="FFFFFF"/>
                </a:highlight>
              </a:rPr>
              <a:t>"</a:t>
            </a:r>
            <a:r>
              <a:rPr lang="en-US" dirty="0" err="1">
                <a:solidFill>
                  <a:srgbClr val="808080"/>
                </a:solidFill>
                <a:highlight>
                  <a:srgbClr val="FFFFFF"/>
                </a:highlight>
              </a:rPr>
              <a:t>ut_ms</a:t>
            </a:r>
            <a:r>
              <a:rPr lang="en-US" dirty="0">
                <a:solidFill>
                  <a:srgbClr val="808080"/>
                </a:solidFill>
                <a:highlight>
                  <a:srgbClr val="FFFFFF"/>
                </a:highlight>
              </a:rPr>
              <a:t>"</a:t>
            </a:r>
            <a:r>
              <a:rPr lang="en-US" dirty="0">
                <a:solidFill>
                  <a:srgbClr val="000000"/>
                </a:solidFill>
                <a:highlight>
                  <a:srgbClr val="FFFFFF"/>
                </a:highlight>
              </a:rPr>
              <a:t>, </a:t>
            </a:r>
            <a:r>
              <a:rPr lang="en-US" dirty="0" err="1">
                <a:solidFill>
                  <a:srgbClr val="000000"/>
                </a:solidFill>
                <a:highlight>
                  <a:srgbClr val="FFFFFF"/>
                </a:highlight>
              </a:rPr>
              <a:t>all.x</a:t>
            </a:r>
            <a:r>
              <a:rPr lang="en-US" b="1" dirty="0">
                <a:solidFill>
                  <a:srgbClr val="000080"/>
                </a:solidFill>
                <a:highlight>
                  <a:srgbClr val="FFFFFF"/>
                </a:highlight>
              </a:rPr>
              <a:t>=</a:t>
            </a:r>
            <a:r>
              <a:rPr lang="en-US" b="1" dirty="0">
                <a:solidFill>
                  <a:srgbClr val="0000FF"/>
                </a:solidFill>
                <a:highlight>
                  <a:srgbClr val="FFFFFF"/>
                </a:highlight>
              </a:rPr>
              <a:t>TRUE</a:t>
            </a:r>
            <a:r>
              <a:rPr lang="en-US" b="1" dirty="0">
                <a:solidFill>
                  <a:srgbClr val="000080"/>
                </a:solidFill>
                <a:highlight>
                  <a:srgbClr val="FFFFFF"/>
                </a:highlight>
              </a:rPr>
              <a:t>)</a:t>
            </a:r>
            <a:endParaRPr lang="en-US" dirty="0">
              <a:solidFill>
                <a:srgbClr val="000000"/>
              </a:solidFill>
              <a:highlight>
                <a:srgbClr val="FFFFFF"/>
              </a:highlight>
            </a:endParaRPr>
          </a:p>
          <a:p>
            <a:r>
              <a:rPr lang="en-US" dirty="0">
                <a:solidFill>
                  <a:srgbClr val="000000"/>
                </a:solidFill>
                <a:highlight>
                  <a:srgbClr val="FFFFFF"/>
                </a:highlight>
              </a:rPr>
              <a:t>power1DTHourMean</a:t>
            </a:r>
            <a:r>
              <a:rPr lang="en-US" b="1" dirty="0">
                <a:solidFill>
                  <a:srgbClr val="000080"/>
                </a:solidFill>
                <a:highlight>
                  <a:srgbClr val="FFFFFF"/>
                </a:highlight>
              </a:rPr>
              <a:t>&lt;-</a:t>
            </a:r>
            <a:r>
              <a:rPr lang="en-US" dirty="0">
                <a:solidFill>
                  <a:srgbClr val="8000FF"/>
                </a:solidFill>
                <a:highlight>
                  <a:srgbClr val="FFFFFF"/>
                </a:highlight>
              </a:rPr>
              <a:t>merge</a:t>
            </a:r>
            <a:r>
              <a:rPr lang="en-US" b="1" dirty="0">
                <a:solidFill>
                  <a:srgbClr val="000080"/>
                </a:solidFill>
                <a:highlight>
                  <a:srgbClr val="FFFFFF"/>
                </a:highlight>
              </a:rPr>
              <a:t>(</a:t>
            </a:r>
            <a:r>
              <a:rPr lang="en-US" dirty="0">
                <a:solidFill>
                  <a:srgbClr val="000000"/>
                </a:solidFill>
                <a:highlight>
                  <a:srgbClr val="FFFFFF"/>
                </a:highlight>
              </a:rPr>
              <a:t>x</a:t>
            </a:r>
            <a:r>
              <a:rPr lang="en-US" b="1" dirty="0">
                <a:solidFill>
                  <a:srgbClr val="000080"/>
                </a:solidFill>
                <a:highlight>
                  <a:srgbClr val="FFFFFF"/>
                </a:highlight>
              </a:rPr>
              <a:t>=</a:t>
            </a:r>
            <a:r>
              <a:rPr lang="en-US" dirty="0">
                <a:solidFill>
                  <a:srgbClr val="000000"/>
                </a:solidFill>
                <a:highlight>
                  <a:srgbClr val="FFFFFF"/>
                </a:highlight>
              </a:rPr>
              <a:t>power1DTHourMean, y</a:t>
            </a:r>
            <a:r>
              <a:rPr lang="en-US" b="1" dirty="0">
                <a:solidFill>
                  <a:srgbClr val="000080"/>
                </a:solidFill>
                <a:highlight>
                  <a:srgbClr val="FFFFFF"/>
                </a:highlight>
              </a:rPr>
              <a:t>=</a:t>
            </a:r>
            <a:r>
              <a:rPr lang="en-US" dirty="0">
                <a:solidFill>
                  <a:srgbClr val="000000"/>
                </a:solidFill>
                <a:highlight>
                  <a:srgbClr val="FFFFFF"/>
                </a:highlight>
              </a:rPr>
              <a:t>ltdata1DTHourMean, </a:t>
            </a:r>
            <a:r>
              <a:rPr lang="en-US" dirty="0">
                <a:solidFill>
                  <a:srgbClr val="8000FF"/>
                </a:solidFill>
                <a:highlight>
                  <a:srgbClr val="FFFFFF"/>
                </a:highlight>
              </a:rPr>
              <a:t>by</a:t>
            </a:r>
            <a:r>
              <a:rPr lang="en-US" b="1" dirty="0">
                <a:solidFill>
                  <a:srgbClr val="000080"/>
                </a:solidFill>
                <a:highlight>
                  <a:srgbClr val="FFFFFF"/>
                </a:highlight>
              </a:rPr>
              <a:t>=</a:t>
            </a:r>
            <a:r>
              <a:rPr lang="en-US" dirty="0">
                <a:solidFill>
                  <a:srgbClr val="808080"/>
                </a:solidFill>
                <a:highlight>
                  <a:srgbClr val="FFFFFF"/>
                </a:highlight>
              </a:rPr>
              <a:t>"</a:t>
            </a:r>
            <a:r>
              <a:rPr lang="en-US" dirty="0" err="1">
                <a:solidFill>
                  <a:srgbClr val="808080"/>
                </a:solidFill>
                <a:highlight>
                  <a:srgbClr val="FFFFFF"/>
                </a:highlight>
              </a:rPr>
              <a:t>ut_ms</a:t>
            </a:r>
            <a:r>
              <a:rPr lang="en-US" dirty="0">
                <a:solidFill>
                  <a:srgbClr val="808080"/>
                </a:solidFill>
                <a:highlight>
                  <a:srgbClr val="FFFFFF"/>
                </a:highlight>
              </a:rPr>
              <a:t>"</a:t>
            </a:r>
            <a:r>
              <a:rPr lang="en-US" dirty="0">
                <a:solidFill>
                  <a:srgbClr val="000000"/>
                </a:solidFill>
                <a:highlight>
                  <a:srgbClr val="FFFFFF"/>
                </a:highlight>
              </a:rPr>
              <a:t>, </a:t>
            </a:r>
            <a:r>
              <a:rPr lang="en-US" dirty="0" err="1">
                <a:solidFill>
                  <a:srgbClr val="000000"/>
                </a:solidFill>
                <a:highlight>
                  <a:srgbClr val="FFFFFF"/>
                </a:highlight>
              </a:rPr>
              <a:t>all.x</a:t>
            </a:r>
            <a:r>
              <a:rPr lang="en-US" b="1" dirty="0">
                <a:solidFill>
                  <a:srgbClr val="000080"/>
                </a:solidFill>
                <a:highlight>
                  <a:srgbClr val="FFFFFF"/>
                </a:highlight>
              </a:rPr>
              <a:t>=</a:t>
            </a:r>
            <a:r>
              <a:rPr lang="en-US" b="1" dirty="0">
                <a:solidFill>
                  <a:srgbClr val="0000FF"/>
                </a:solidFill>
                <a:highlight>
                  <a:srgbClr val="FFFFFF"/>
                </a:highlight>
              </a:rPr>
              <a:t>TRUE</a:t>
            </a:r>
            <a:r>
              <a:rPr lang="en-US" b="1" dirty="0">
                <a:solidFill>
                  <a:srgbClr val="000080"/>
                </a:solidFill>
                <a:highlight>
                  <a:srgbClr val="FFFFFF"/>
                </a:highlight>
              </a:rPr>
              <a:t>)</a:t>
            </a:r>
            <a:endParaRPr lang="en-US" dirty="0">
              <a:solidFill>
                <a:srgbClr val="000000"/>
              </a:solidFill>
              <a:highlight>
                <a:srgbClr val="FFFFFF"/>
              </a:highlight>
            </a:endParaRPr>
          </a:p>
          <a:p>
            <a:endParaRPr lang="es-CL" dirty="0">
              <a:solidFill>
                <a:srgbClr val="000000"/>
              </a:solidFill>
              <a:highlight>
                <a:srgbClr val="FFFFFF"/>
              </a:highlight>
            </a:endParaRPr>
          </a:p>
          <a:p>
            <a:r>
              <a:rPr lang="es-CL" dirty="0">
                <a:solidFill>
                  <a:srgbClr val="008000"/>
                </a:solidFill>
                <a:highlight>
                  <a:srgbClr val="FFFFFF"/>
                </a:highlight>
              </a:rPr>
              <a:t>#</a:t>
            </a:r>
            <a:r>
              <a:rPr lang="es-CL" dirty="0" err="1">
                <a:solidFill>
                  <a:srgbClr val="008000"/>
                </a:solidFill>
                <a:highlight>
                  <a:srgbClr val="FFFFFF"/>
                </a:highlight>
              </a:rPr>
              <a:t>Interpolacion</a:t>
            </a:r>
            <a:r>
              <a:rPr lang="es-CL" dirty="0">
                <a:solidFill>
                  <a:srgbClr val="00800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power1DTHourMean</a:t>
            </a:r>
            <a:r>
              <a:rPr lang="es-CL" b="1" dirty="0">
                <a:solidFill>
                  <a:srgbClr val="000080"/>
                </a:solidFill>
                <a:highlight>
                  <a:srgbClr val="FFFFFF"/>
                </a:highlight>
              </a:rPr>
              <a:t>$</a:t>
            </a:r>
            <a:r>
              <a:rPr lang="es-CL" dirty="0">
                <a:solidFill>
                  <a:srgbClr val="000000"/>
                </a:solidFill>
                <a:highlight>
                  <a:srgbClr val="FFFFFF"/>
                </a:highlight>
              </a:rPr>
              <a:t>sunmars_km </a:t>
            </a:r>
            <a:r>
              <a:rPr lang="es-CL" b="1" dirty="0">
                <a:solidFill>
                  <a:srgbClr val="000080"/>
                </a:solidFill>
                <a:highlight>
                  <a:srgbClr val="FFFFFF"/>
                </a:highlight>
              </a:rPr>
              <a:t>&lt;-</a:t>
            </a:r>
            <a:r>
              <a:rPr lang="es-CL" dirty="0">
                <a:solidFill>
                  <a:srgbClr val="000000"/>
                </a:solidFill>
                <a:highlight>
                  <a:srgbClr val="FFFFFF"/>
                </a:highlight>
              </a:rPr>
              <a:t> </a:t>
            </a:r>
            <a:r>
              <a:rPr lang="es-CL" dirty="0" err="1">
                <a:solidFill>
                  <a:srgbClr val="000000"/>
                </a:solidFill>
                <a:highlight>
                  <a:srgbClr val="FFFFFF"/>
                </a:highlight>
              </a:rPr>
              <a:t>na.spline</a:t>
            </a:r>
            <a:r>
              <a:rPr lang="es-CL" b="1" dirty="0">
                <a:solidFill>
                  <a:srgbClr val="000080"/>
                </a:solidFill>
                <a:highlight>
                  <a:srgbClr val="FFFFFF"/>
                </a:highlight>
              </a:rPr>
              <a:t>(</a:t>
            </a:r>
            <a:r>
              <a:rPr lang="es-CL" dirty="0">
                <a:solidFill>
                  <a:srgbClr val="000000"/>
                </a:solidFill>
                <a:highlight>
                  <a:srgbClr val="FFFFFF"/>
                </a:highlight>
              </a:rPr>
              <a:t>power1DTHourMean</a:t>
            </a:r>
            <a:r>
              <a:rPr lang="es-CL" b="1" dirty="0">
                <a:solidFill>
                  <a:srgbClr val="000080"/>
                </a:solidFill>
                <a:highlight>
                  <a:srgbClr val="FFFFFF"/>
                </a:highlight>
              </a:rPr>
              <a:t>[</a:t>
            </a:r>
            <a:r>
              <a:rPr lang="es-CL" dirty="0">
                <a:solidFill>
                  <a:srgbClr val="000000"/>
                </a:solidFill>
                <a:highlight>
                  <a:srgbClr val="FFFFFF"/>
                </a:highlight>
              </a:rPr>
              <a:t>,</a:t>
            </a:r>
            <a:r>
              <a:rPr lang="es-CL" dirty="0">
                <a:solidFill>
                  <a:srgbClr val="8000FF"/>
                </a:solidFill>
                <a:highlight>
                  <a:srgbClr val="FFFFFF"/>
                </a:highlight>
              </a:rPr>
              <a:t>grep</a:t>
            </a:r>
            <a:r>
              <a:rPr lang="es-CL" b="1" dirty="0">
                <a:solidFill>
                  <a:srgbClr val="000080"/>
                </a:solidFill>
                <a:highlight>
                  <a:srgbClr val="FFFFFF"/>
                </a:highlight>
              </a:rPr>
              <a:t>(</a:t>
            </a:r>
            <a:r>
              <a:rPr lang="es-CL" dirty="0">
                <a:solidFill>
                  <a:srgbClr val="808080"/>
                </a:solidFill>
                <a:highlight>
                  <a:srgbClr val="FFFFFF"/>
                </a:highlight>
              </a:rPr>
              <a:t>"</a:t>
            </a:r>
            <a:r>
              <a:rPr lang="es-CL" dirty="0" err="1">
                <a:solidFill>
                  <a:srgbClr val="808080"/>
                </a:solidFill>
                <a:highlight>
                  <a:srgbClr val="FFFFFF"/>
                </a:highlight>
              </a:rPr>
              <a:t>sunmars_km</a:t>
            </a:r>
            <a:r>
              <a:rPr lang="es-CL" dirty="0">
                <a:solidFill>
                  <a:srgbClr val="808080"/>
                </a:solidFill>
                <a:highlight>
                  <a:srgbClr val="FFFFFF"/>
                </a:highlight>
              </a:rPr>
              <a:t>"</a:t>
            </a:r>
            <a:r>
              <a:rPr lang="es-CL" dirty="0">
                <a:solidFill>
                  <a:srgbClr val="000000"/>
                </a:solidFill>
                <a:highlight>
                  <a:srgbClr val="FFFFFF"/>
                </a:highlight>
              </a:rPr>
              <a:t>, </a:t>
            </a:r>
            <a:r>
              <a:rPr lang="es-CL" dirty="0">
                <a:solidFill>
                  <a:srgbClr val="8000FF"/>
                </a:solidFill>
                <a:highlight>
                  <a:srgbClr val="FFFFFF"/>
                </a:highlight>
              </a:rPr>
              <a:t>colnames</a:t>
            </a:r>
            <a:r>
              <a:rPr lang="es-CL" b="1" dirty="0">
                <a:solidFill>
                  <a:srgbClr val="000080"/>
                </a:solidFill>
                <a:highlight>
                  <a:srgbClr val="FFFFFF"/>
                </a:highlight>
              </a:rPr>
              <a:t>(</a:t>
            </a:r>
            <a:r>
              <a:rPr lang="es-CL" dirty="0">
                <a:solidFill>
                  <a:srgbClr val="000000"/>
                </a:solidFill>
                <a:highlight>
                  <a:srgbClr val="FFFFFF"/>
                </a:highlight>
              </a:rPr>
              <a:t>power1DTHourMean</a:t>
            </a:r>
            <a:r>
              <a:rPr lang="es-CL" b="1" dirty="0">
                <a:solidFill>
                  <a:srgbClr val="000080"/>
                </a:solidFill>
                <a:highlight>
                  <a:srgbClr val="FFFFFF"/>
                </a:highlight>
              </a:rPr>
              <a:t>))]</a:t>
            </a:r>
            <a:r>
              <a:rPr lang="es-CL" dirty="0">
                <a:solidFill>
                  <a:srgbClr val="000000"/>
                </a:solidFill>
                <a:highlight>
                  <a:srgbClr val="FFFFFF"/>
                </a:highlight>
              </a:rPr>
              <a:t>,na.rm </a:t>
            </a:r>
            <a:r>
              <a:rPr lang="es-CL" b="1" dirty="0">
                <a:solidFill>
                  <a:srgbClr val="000080"/>
                </a:solidFill>
                <a:highlight>
                  <a:srgbClr val="FFFFFF"/>
                </a:highlight>
              </a:rPr>
              <a:t>=</a:t>
            </a:r>
            <a:r>
              <a:rPr lang="es-CL" dirty="0">
                <a:solidFill>
                  <a:srgbClr val="000000"/>
                </a:solidFill>
                <a:highlight>
                  <a:srgbClr val="FFFFFF"/>
                </a:highlight>
              </a:rPr>
              <a:t> </a:t>
            </a:r>
            <a:r>
              <a:rPr lang="es-CL" b="1" dirty="0">
                <a:solidFill>
                  <a:srgbClr val="0000FF"/>
                </a:solidFill>
                <a:highlight>
                  <a:srgbClr val="FFFFFF"/>
                </a:highlight>
              </a:rPr>
              <a:t>FALSE</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power1DTHourMean</a:t>
            </a:r>
            <a:r>
              <a:rPr lang="es-CL" b="1" dirty="0">
                <a:solidFill>
                  <a:srgbClr val="000080"/>
                </a:solidFill>
                <a:highlight>
                  <a:srgbClr val="FFFFFF"/>
                </a:highlight>
              </a:rPr>
              <a:t>$</a:t>
            </a:r>
            <a:r>
              <a:rPr lang="es-CL" dirty="0">
                <a:solidFill>
                  <a:srgbClr val="000000"/>
                </a:solidFill>
                <a:highlight>
                  <a:srgbClr val="FFFFFF"/>
                </a:highlight>
              </a:rPr>
              <a:t>earthmars_km </a:t>
            </a:r>
            <a:r>
              <a:rPr lang="es-CL" b="1" dirty="0">
                <a:solidFill>
                  <a:srgbClr val="000080"/>
                </a:solidFill>
                <a:highlight>
                  <a:srgbClr val="FFFFFF"/>
                </a:highlight>
              </a:rPr>
              <a:t>&lt;-</a:t>
            </a:r>
            <a:r>
              <a:rPr lang="es-CL" dirty="0">
                <a:solidFill>
                  <a:srgbClr val="000000"/>
                </a:solidFill>
                <a:highlight>
                  <a:srgbClr val="FFFFFF"/>
                </a:highlight>
              </a:rPr>
              <a:t> </a:t>
            </a:r>
            <a:r>
              <a:rPr lang="es-CL" dirty="0" err="1">
                <a:solidFill>
                  <a:srgbClr val="000000"/>
                </a:solidFill>
                <a:highlight>
                  <a:srgbClr val="FFFFFF"/>
                </a:highlight>
              </a:rPr>
              <a:t>na.spline</a:t>
            </a:r>
            <a:r>
              <a:rPr lang="es-CL" b="1" dirty="0">
                <a:solidFill>
                  <a:srgbClr val="000080"/>
                </a:solidFill>
                <a:highlight>
                  <a:srgbClr val="FFFFFF"/>
                </a:highlight>
              </a:rPr>
              <a:t>(</a:t>
            </a:r>
            <a:r>
              <a:rPr lang="es-CL" dirty="0">
                <a:solidFill>
                  <a:srgbClr val="000000"/>
                </a:solidFill>
                <a:highlight>
                  <a:srgbClr val="FFFFFF"/>
                </a:highlight>
              </a:rPr>
              <a:t>power1DTHourMean</a:t>
            </a:r>
            <a:r>
              <a:rPr lang="es-CL" b="1" dirty="0">
                <a:solidFill>
                  <a:srgbClr val="000080"/>
                </a:solidFill>
                <a:highlight>
                  <a:srgbClr val="FFFFFF"/>
                </a:highlight>
              </a:rPr>
              <a:t>[</a:t>
            </a:r>
            <a:r>
              <a:rPr lang="es-CL" dirty="0">
                <a:solidFill>
                  <a:srgbClr val="000000"/>
                </a:solidFill>
                <a:highlight>
                  <a:srgbClr val="FFFFFF"/>
                </a:highlight>
              </a:rPr>
              <a:t>,</a:t>
            </a:r>
            <a:r>
              <a:rPr lang="es-CL" dirty="0">
                <a:solidFill>
                  <a:srgbClr val="8000FF"/>
                </a:solidFill>
                <a:highlight>
                  <a:srgbClr val="FFFFFF"/>
                </a:highlight>
              </a:rPr>
              <a:t>grep</a:t>
            </a:r>
            <a:r>
              <a:rPr lang="es-CL" b="1" dirty="0">
                <a:solidFill>
                  <a:srgbClr val="000080"/>
                </a:solidFill>
                <a:highlight>
                  <a:srgbClr val="FFFFFF"/>
                </a:highlight>
              </a:rPr>
              <a:t>(</a:t>
            </a:r>
            <a:r>
              <a:rPr lang="es-CL" dirty="0">
                <a:solidFill>
                  <a:srgbClr val="808080"/>
                </a:solidFill>
                <a:highlight>
                  <a:srgbClr val="FFFFFF"/>
                </a:highlight>
              </a:rPr>
              <a:t>"</a:t>
            </a:r>
            <a:r>
              <a:rPr lang="es-CL" dirty="0" err="1">
                <a:solidFill>
                  <a:srgbClr val="808080"/>
                </a:solidFill>
                <a:highlight>
                  <a:srgbClr val="FFFFFF"/>
                </a:highlight>
              </a:rPr>
              <a:t>earthmars_km</a:t>
            </a:r>
            <a:r>
              <a:rPr lang="es-CL" dirty="0">
                <a:solidFill>
                  <a:srgbClr val="808080"/>
                </a:solidFill>
                <a:highlight>
                  <a:srgbClr val="FFFFFF"/>
                </a:highlight>
              </a:rPr>
              <a:t>"</a:t>
            </a:r>
            <a:r>
              <a:rPr lang="es-CL" dirty="0">
                <a:solidFill>
                  <a:srgbClr val="000000"/>
                </a:solidFill>
                <a:highlight>
                  <a:srgbClr val="FFFFFF"/>
                </a:highlight>
              </a:rPr>
              <a:t>, </a:t>
            </a:r>
            <a:r>
              <a:rPr lang="es-CL" dirty="0">
                <a:solidFill>
                  <a:srgbClr val="8000FF"/>
                </a:solidFill>
                <a:highlight>
                  <a:srgbClr val="FFFFFF"/>
                </a:highlight>
              </a:rPr>
              <a:t>colnames</a:t>
            </a:r>
            <a:r>
              <a:rPr lang="es-CL" b="1" dirty="0">
                <a:solidFill>
                  <a:srgbClr val="000080"/>
                </a:solidFill>
                <a:highlight>
                  <a:srgbClr val="FFFFFF"/>
                </a:highlight>
              </a:rPr>
              <a:t>(</a:t>
            </a:r>
            <a:r>
              <a:rPr lang="es-CL" dirty="0">
                <a:solidFill>
                  <a:srgbClr val="000000"/>
                </a:solidFill>
                <a:highlight>
                  <a:srgbClr val="FFFFFF"/>
                </a:highlight>
              </a:rPr>
              <a:t>power1DTHourMean</a:t>
            </a:r>
            <a:r>
              <a:rPr lang="es-CL" b="1" dirty="0">
                <a:solidFill>
                  <a:srgbClr val="000080"/>
                </a:solidFill>
                <a:highlight>
                  <a:srgbClr val="FFFFFF"/>
                </a:highlight>
              </a:rPr>
              <a:t>))]</a:t>
            </a:r>
            <a:r>
              <a:rPr lang="es-CL" dirty="0">
                <a:solidFill>
                  <a:srgbClr val="000000"/>
                </a:solidFill>
                <a:highlight>
                  <a:srgbClr val="FFFFFF"/>
                </a:highlight>
              </a:rPr>
              <a:t>,na.rm </a:t>
            </a:r>
            <a:r>
              <a:rPr lang="es-CL" b="1" dirty="0">
                <a:solidFill>
                  <a:srgbClr val="000080"/>
                </a:solidFill>
                <a:highlight>
                  <a:srgbClr val="FFFFFF"/>
                </a:highlight>
              </a:rPr>
              <a:t>=</a:t>
            </a:r>
            <a:r>
              <a:rPr lang="es-CL" dirty="0">
                <a:solidFill>
                  <a:srgbClr val="000000"/>
                </a:solidFill>
                <a:highlight>
                  <a:srgbClr val="FFFFFF"/>
                </a:highlight>
              </a:rPr>
              <a:t> </a:t>
            </a:r>
            <a:r>
              <a:rPr lang="es-CL" b="1" dirty="0">
                <a:solidFill>
                  <a:srgbClr val="0000FF"/>
                </a:solidFill>
                <a:highlight>
                  <a:srgbClr val="FFFFFF"/>
                </a:highlight>
              </a:rPr>
              <a:t>FALSE</a:t>
            </a:r>
            <a:r>
              <a:rPr lang="es-CL" b="1" dirty="0" smtClean="0">
                <a:solidFill>
                  <a:srgbClr val="000080"/>
                </a:solidFill>
                <a:highlight>
                  <a:srgbClr val="FFFFFF"/>
                </a:highlight>
              </a:rPr>
              <a:t>)</a:t>
            </a:r>
            <a:endParaRPr lang="es-CL" dirty="0">
              <a:solidFill>
                <a:srgbClr val="000000"/>
              </a:solidFill>
              <a:highlight>
                <a:srgbClr val="FFFFFF"/>
              </a:highlight>
            </a:endParaRPr>
          </a:p>
        </p:txBody>
      </p:sp>
    </p:spTree>
    <p:extLst>
      <p:ext uri="{BB962C8B-B14F-4D97-AF65-F5344CB8AC3E}">
        <p14:creationId xmlns:p14="http://schemas.microsoft.com/office/powerpoint/2010/main" val="2305700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884</Words>
  <Application>Microsoft Office PowerPoint</Application>
  <PresentationFormat>Widescreen</PresentationFormat>
  <Paragraphs>87</Paragraphs>
  <Slides>10</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Mars Express Power Challenge</vt:lpstr>
      <vt:lpstr>PowerPoint Presentation</vt:lpstr>
      <vt:lpstr>Mars Express Power Challenge Problema: Predicción del consumo energético del satélite</vt:lpstr>
      <vt:lpstr>PowerPoint Presentation</vt:lpstr>
      <vt:lpstr>Mars Express Power Challenge Resultados positivos</vt:lpstr>
      <vt:lpstr>Mars Express Power Challenge Resultados negativos</vt:lpstr>
      <vt:lpstr>Mars Express Power Challenge Conclusiones</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 de la Parra</dc:creator>
  <cp:lastModifiedBy>Gabriel de la Parra</cp:lastModifiedBy>
  <cp:revision>35</cp:revision>
  <dcterms:created xsi:type="dcterms:W3CDTF">2016-04-24T06:05:00Z</dcterms:created>
  <dcterms:modified xsi:type="dcterms:W3CDTF">2016-05-30T09:52:06Z</dcterms:modified>
</cp:coreProperties>
</file>